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68" r:id="rId4"/>
    <p:sldId id="264" r:id="rId5"/>
    <p:sldId id="272" r:id="rId6"/>
    <p:sldId id="257" r:id="rId7"/>
    <p:sldId id="274" r:id="rId8"/>
    <p:sldId id="259" r:id="rId9"/>
    <p:sldId id="270" r:id="rId10"/>
    <p:sldId id="260" r:id="rId11"/>
    <p:sldId id="271" r:id="rId12"/>
    <p:sldId id="273" r:id="rId13"/>
    <p:sldId id="275" r:id="rId14"/>
    <p:sldId id="276" r:id="rId15"/>
    <p:sldId id="277" r:id="rId16"/>
  </p:sldIdLst>
  <p:sldSz cx="9144000" cy="5143500" type="screen16x9"/>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756" y="-9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1597819"/>
            <a:ext cx="7772400" cy="1102519"/>
          </a:xfrm>
        </p:spPr>
        <p:txBody>
          <a:bodyPr/>
          <a:lstStyle/>
          <a:p>
            <a:r>
              <a:rPr lang="hu-HU" smtClean="0"/>
              <a:t>Mintacím szerkesztése</a:t>
            </a:r>
            <a:endParaRPr lang="hu-HU"/>
          </a:p>
        </p:txBody>
      </p:sp>
      <p:sp>
        <p:nvSpPr>
          <p:cNvPr id="3" name="Alcím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fld id="{5599C4B8-340E-44D4-9694-0C6D8C790AB9}" type="datetimeFigureOut">
              <a:rPr lang="hu-HU" smtClean="0"/>
              <a:t>2020.02.19.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D8AE52B6-138D-4195-B148-1CB8B98E6595}" type="slidenum">
              <a:rPr lang="hu-HU" smtClean="0"/>
              <a:t>‹#›</a:t>
            </a:fld>
            <a:endParaRPr lang="hu-HU"/>
          </a:p>
        </p:txBody>
      </p:sp>
    </p:spTree>
    <p:extLst>
      <p:ext uri="{BB962C8B-B14F-4D97-AF65-F5344CB8AC3E}">
        <p14:creationId xmlns:p14="http://schemas.microsoft.com/office/powerpoint/2010/main" val="9927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5599C4B8-340E-44D4-9694-0C6D8C790AB9}" type="datetimeFigureOut">
              <a:rPr lang="hu-HU" smtClean="0"/>
              <a:t>2020.02.19.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D8AE52B6-138D-4195-B148-1CB8B98E6595}" type="slidenum">
              <a:rPr lang="hu-HU" smtClean="0"/>
              <a:t>‹#›</a:t>
            </a:fld>
            <a:endParaRPr lang="hu-HU"/>
          </a:p>
        </p:txBody>
      </p:sp>
    </p:spTree>
    <p:extLst>
      <p:ext uri="{BB962C8B-B14F-4D97-AF65-F5344CB8AC3E}">
        <p14:creationId xmlns:p14="http://schemas.microsoft.com/office/powerpoint/2010/main" val="1924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154781"/>
            <a:ext cx="2057400" cy="3290888"/>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154781"/>
            <a:ext cx="6019800" cy="3290888"/>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5599C4B8-340E-44D4-9694-0C6D8C790AB9}" type="datetimeFigureOut">
              <a:rPr lang="hu-HU" smtClean="0"/>
              <a:t>2020.02.19.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D8AE52B6-138D-4195-B148-1CB8B98E6595}" type="slidenum">
              <a:rPr lang="hu-HU" smtClean="0"/>
              <a:t>‹#›</a:t>
            </a:fld>
            <a:endParaRPr lang="hu-HU"/>
          </a:p>
        </p:txBody>
      </p:sp>
    </p:spTree>
    <p:extLst>
      <p:ext uri="{BB962C8B-B14F-4D97-AF65-F5344CB8AC3E}">
        <p14:creationId xmlns:p14="http://schemas.microsoft.com/office/powerpoint/2010/main" val="3762550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5599C4B8-340E-44D4-9694-0C6D8C790AB9}" type="datetimeFigureOut">
              <a:rPr lang="hu-HU" smtClean="0"/>
              <a:t>2020.02.19.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D8AE52B6-138D-4195-B148-1CB8B98E6595}" type="slidenum">
              <a:rPr lang="hu-HU" smtClean="0"/>
              <a:t>‹#›</a:t>
            </a:fld>
            <a:endParaRPr lang="hu-HU"/>
          </a:p>
        </p:txBody>
      </p:sp>
    </p:spTree>
    <p:extLst>
      <p:ext uri="{BB962C8B-B14F-4D97-AF65-F5344CB8AC3E}">
        <p14:creationId xmlns:p14="http://schemas.microsoft.com/office/powerpoint/2010/main" val="3429698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3305176"/>
            <a:ext cx="7772400" cy="1021556"/>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5599C4B8-340E-44D4-9694-0C6D8C790AB9}" type="datetimeFigureOut">
              <a:rPr lang="hu-HU" smtClean="0"/>
              <a:t>2020.02.19.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D8AE52B6-138D-4195-B148-1CB8B98E6595}" type="slidenum">
              <a:rPr lang="hu-HU" smtClean="0"/>
              <a:t>‹#›</a:t>
            </a:fld>
            <a:endParaRPr lang="hu-HU"/>
          </a:p>
        </p:txBody>
      </p:sp>
    </p:spTree>
    <p:extLst>
      <p:ext uri="{BB962C8B-B14F-4D97-AF65-F5344CB8AC3E}">
        <p14:creationId xmlns:p14="http://schemas.microsoft.com/office/powerpoint/2010/main" val="2663083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5599C4B8-340E-44D4-9694-0C6D8C790AB9}" type="datetimeFigureOut">
              <a:rPr lang="hu-HU" smtClean="0"/>
              <a:t>2020.02.19.</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D8AE52B6-138D-4195-B148-1CB8B98E6595}" type="slidenum">
              <a:rPr lang="hu-HU" smtClean="0"/>
              <a:t>‹#›</a:t>
            </a:fld>
            <a:endParaRPr lang="hu-HU"/>
          </a:p>
        </p:txBody>
      </p:sp>
    </p:spTree>
    <p:extLst>
      <p:ext uri="{BB962C8B-B14F-4D97-AF65-F5344CB8AC3E}">
        <p14:creationId xmlns:p14="http://schemas.microsoft.com/office/powerpoint/2010/main" val="836627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457200" y="205979"/>
            <a:ext cx="8229600" cy="857250"/>
          </a:xfrm>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5599C4B8-340E-44D4-9694-0C6D8C790AB9}" type="datetimeFigureOut">
              <a:rPr lang="hu-HU" smtClean="0"/>
              <a:t>2020.02.19.</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D8AE52B6-138D-4195-B148-1CB8B98E6595}" type="slidenum">
              <a:rPr lang="hu-HU" smtClean="0"/>
              <a:t>‹#›</a:t>
            </a:fld>
            <a:endParaRPr lang="hu-HU"/>
          </a:p>
        </p:txBody>
      </p:sp>
    </p:spTree>
    <p:extLst>
      <p:ext uri="{BB962C8B-B14F-4D97-AF65-F5344CB8AC3E}">
        <p14:creationId xmlns:p14="http://schemas.microsoft.com/office/powerpoint/2010/main" val="3036670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5599C4B8-340E-44D4-9694-0C6D8C790AB9}" type="datetimeFigureOut">
              <a:rPr lang="hu-HU" smtClean="0"/>
              <a:t>2020.02.19.</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D8AE52B6-138D-4195-B148-1CB8B98E6595}" type="slidenum">
              <a:rPr lang="hu-HU" smtClean="0"/>
              <a:t>‹#›</a:t>
            </a:fld>
            <a:endParaRPr lang="hu-HU"/>
          </a:p>
        </p:txBody>
      </p:sp>
    </p:spTree>
    <p:extLst>
      <p:ext uri="{BB962C8B-B14F-4D97-AF65-F5344CB8AC3E}">
        <p14:creationId xmlns:p14="http://schemas.microsoft.com/office/powerpoint/2010/main" val="2746721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5599C4B8-340E-44D4-9694-0C6D8C790AB9}" type="datetimeFigureOut">
              <a:rPr lang="hu-HU" smtClean="0"/>
              <a:t>2020.02.19.</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D8AE52B6-138D-4195-B148-1CB8B98E6595}" type="slidenum">
              <a:rPr lang="hu-HU" smtClean="0"/>
              <a:t>‹#›</a:t>
            </a:fld>
            <a:endParaRPr lang="hu-HU"/>
          </a:p>
        </p:txBody>
      </p:sp>
    </p:spTree>
    <p:extLst>
      <p:ext uri="{BB962C8B-B14F-4D97-AF65-F5344CB8AC3E}">
        <p14:creationId xmlns:p14="http://schemas.microsoft.com/office/powerpoint/2010/main" val="2067767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1" y="204787"/>
            <a:ext cx="3008313" cy="871538"/>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5599C4B8-340E-44D4-9694-0C6D8C790AB9}" type="datetimeFigureOut">
              <a:rPr lang="hu-HU" smtClean="0"/>
              <a:t>2020.02.19.</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D8AE52B6-138D-4195-B148-1CB8B98E6595}" type="slidenum">
              <a:rPr lang="hu-HU" smtClean="0"/>
              <a:t>‹#›</a:t>
            </a:fld>
            <a:endParaRPr lang="hu-HU"/>
          </a:p>
        </p:txBody>
      </p:sp>
    </p:spTree>
    <p:extLst>
      <p:ext uri="{BB962C8B-B14F-4D97-AF65-F5344CB8AC3E}">
        <p14:creationId xmlns:p14="http://schemas.microsoft.com/office/powerpoint/2010/main" val="291999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3600450"/>
            <a:ext cx="5486400" cy="425054"/>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5599C4B8-340E-44D4-9694-0C6D8C790AB9}" type="datetimeFigureOut">
              <a:rPr lang="hu-HU" smtClean="0"/>
              <a:t>2020.02.19.</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D8AE52B6-138D-4195-B148-1CB8B98E6595}" type="slidenum">
              <a:rPr lang="hu-HU" smtClean="0"/>
              <a:t>‹#›</a:t>
            </a:fld>
            <a:endParaRPr lang="hu-HU"/>
          </a:p>
        </p:txBody>
      </p:sp>
    </p:spTree>
    <p:extLst>
      <p:ext uri="{BB962C8B-B14F-4D97-AF65-F5344CB8AC3E}">
        <p14:creationId xmlns:p14="http://schemas.microsoft.com/office/powerpoint/2010/main" val="2922020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599C4B8-340E-44D4-9694-0C6D8C790AB9}" type="datetimeFigureOut">
              <a:rPr lang="hu-HU" smtClean="0"/>
              <a:t>2020.02.19.</a:t>
            </a:fld>
            <a:endParaRPr lang="hu-HU"/>
          </a:p>
        </p:txBody>
      </p:sp>
      <p:sp>
        <p:nvSpPr>
          <p:cNvPr id="5" name="Élőláb hely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D8AE52B6-138D-4195-B148-1CB8B98E6595}" type="slidenum">
              <a:rPr lang="hu-HU" smtClean="0"/>
              <a:t>‹#›</a:t>
            </a:fld>
            <a:endParaRPr lang="hu-HU"/>
          </a:p>
        </p:txBody>
      </p:sp>
    </p:spTree>
    <p:extLst>
      <p:ext uri="{BB962C8B-B14F-4D97-AF65-F5344CB8AC3E}">
        <p14:creationId xmlns:p14="http://schemas.microsoft.com/office/powerpoint/2010/main" val="2611646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normAutofit fontScale="90000"/>
          </a:bodyPr>
          <a:lstStyle/>
          <a:p>
            <a:r>
              <a:rPr lang="pt-BR" b="1" dirty="0"/>
              <a:t>A nyelvi hátrány: rossz találmány 	</a:t>
            </a:r>
            <a:r>
              <a:rPr lang="hu-HU" b="1" dirty="0" smtClean="0"/>
              <a:t/>
            </a:r>
            <a:br>
              <a:rPr lang="hu-HU" b="1" dirty="0" smtClean="0"/>
            </a:br>
            <a:endParaRPr lang="hu-HU" b="1" dirty="0"/>
          </a:p>
        </p:txBody>
      </p:sp>
      <p:sp>
        <p:nvSpPr>
          <p:cNvPr id="3" name="Alcím 2"/>
          <p:cNvSpPr>
            <a:spLocks noGrp="1"/>
          </p:cNvSpPr>
          <p:nvPr>
            <p:ph type="subTitle" idx="1"/>
          </p:nvPr>
        </p:nvSpPr>
        <p:spPr>
          <a:xfrm>
            <a:off x="1331640" y="2355726"/>
            <a:ext cx="6400800" cy="1314450"/>
          </a:xfrm>
        </p:spPr>
        <p:txBody>
          <a:bodyPr/>
          <a:lstStyle/>
          <a:p>
            <a:r>
              <a:rPr lang="hu-HU" dirty="0" smtClean="0"/>
              <a:t>Heltai János Imre</a:t>
            </a:r>
          </a:p>
          <a:p>
            <a:r>
              <a:rPr lang="hu-HU" dirty="0" smtClean="0"/>
              <a:t>Károli Gáspár Református Egyetem</a:t>
            </a:r>
          </a:p>
        </p:txBody>
      </p:sp>
      <p:sp>
        <p:nvSpPr>
          <p:cNvPr id="4" name="Szövegdoboz 3"/>
          <p:cNvSpPr txBox="1"/>
          <p:nvPr/>
        </p:nvSpPr>
        <p:spPr>
          <a:xfrm>
            <a:off x="4310417" y="3723878"/>
            <a:ext cx="4529509" cy="1200329"/>
          </a:xfrm>
          <a:prstGeom prst="rect">
            <a:avLst/>
          </a:prstGeom>
          <a:noFill/>
        </p:spPr>
        <p:txBody>
          <a:bodyPr wrap="none" rtlCol="0">
            <a:spAutoFit/>
          </a:bodyPr>
          <a:lstStyle/>
          <a:p>
            <a:pPr algn="ctr"/>
            <a:r>
              <a:rPr lang="hu-HU" b="1" dirty="0" smtClean="0"/>
              <a:t>Társadalmi </a:t>
            </a:r>
            <a:r>
              <a:rPr lang="hu-HU" b="1" dirty="0"/>
              <a:t>felzárkózás a Kárpát-medencében </a:t>
            </a:r>
            <a:endParaRPr lang="hu-HU" dirty="0"/>
          </a:p>
          <a:p>
            <a:pPr algn="ctr"/>
            <a:r>
              <a:rPr lang="hu-HU" b="1" dirty="0"/>
              <a:t>„Bölcsőtől az egyetemig” </a:t>
            </a:r>
            <a:endParaRPr lang="hu-HU" dirty="0"/>
          </a:p>
          <a:p>
            <a:pPr algn="ctr"/>
            <a:r>
              <a:rPr lang="hu-HU" dirty="0"/>
              <a:t>2020. február 19-20-21. </a:t>
            </a:r>
          </a:p>
          <a:p>
            <a:pPr algn="ctr"/>
            <a:r>
              <a:rPr lang="hu-HU" dirty="0"/>
              <a:t>Partiumi Keresztény Egyetem, Nagyvárad </a:t>
            </a:r>
          </a:p>
        </p:txBody>
      </p:sp>
    </p:spTree>
    <p:extLst>
      <p:ext uri="{BB962C8B-B14F-4D97-AF65-F5344CB8AC3E}">
        <p14:creationId xmlns:p14="http://schemas.microsoft.com/office/powerpoint/2010/main" val="10449952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sz="3000" b="1" dirty="0" smtClean="0"/>
              <a:t>Alternatíva</a:t>
            </a:r>
            <a:endParaRPr lang="hu-HU" sz="3000" b="1" dirty="0"/>
          </a:p>
        </p:txBody>
      </p:sp>
      <p:sp>
        <p:nvSpPr>
          <p:cNvPr id="3" name="Tartalom helye 2"/>
          <p:cNvSpPr>
            <a:spLocks noGrp="1"/>
          </p:cNvSpPr>
          <p:nvPr>
            <p:ph idx="1"/>
          </p:nvPr>
        </p:nvSpPr>
        <p:spPr>
          <a:xfrm>
            <a:off x="251520" y="1200150"/>
            <a:ext cx="8640960" cy="3819871"/>
          </a:xfrm>
        </p:spPr>
        <p:txBody>
          <a:bodyPr>
            <a:normAutofit fontScale="85000" lnSpcReduction="20000"/>
          </a:bodyPr>
          <a:lstStyle/>
          <a:p>
            <a:pPr>
              <a:spcBef>
                <a:spcPts val="1800"/>
              </a:spcBef>
            </a:pPr>
            <a:r>
              <a:rPr lang="hu-HU" dirty="0" smtClean="0"/>
              <a:t>A nyelv nem az embertől független, a megszólalás előtt is létező rendszer</a:t>
            </a:r>
          </a:p>
          <a:p>
            <a:pPr lvl="1">
              <a:spcBef>
                <a:spcPts val="1800"/>
              </a:spcBef>
            </a:pPr>
            <a:r>
              <a:rPr lang="hu-HU" dirty="0" smtClean="0"/>
              <a:t>nem zárt egységek (nyelvek) és alegységek (nyelvváltozatok) </a:t>
            </a:r>
            <a:r>
              <a:rPr lang="hu-HU" dirty="0" smtClean="0"/>
              <a:t>egymással </a:t>
            </a:r>
            <a:r>
              <a:rPr lang="hu-HU" dirty="0" smtClean="0"/>
              <a:t>opponálható </a:t>
            </a:r>
            <a:r>
              <a:rPr lang="hu-HU" dirty="0" smtClean="0"/>
              <a:t>kombinálódása</a:t>
            </a:r>
            <a:endParaRPr lang="hu-HU" dirty="0" smtClean="0"/>
          </a:p>
          <a:p>
            <a:pPr>
              <a:spcBef>
                <a:spcPts val="1800"/>
              </a:spcBef>
            </a:pPr>
            <a:r>
              <a:rPr lang="hu-HU" dirty="0" smtClean="0"/>
              <a:t>A nyelv </a:t>
            </a:r>
            <a:r>
              <a:rPr lang="hu-HU" dirty="0" smtClean="0"/>
              <a:t>nem is csak </a:t>
            </a:r>
            <a:r>
              <a:rPr lang="hu-HU" dirty="0" smtClean="0"/>
              <a:t>egy emberhez kapcsolódik</a:t>
            </a:r>
          </a:p>
          <a:p>
            <a:pPr>
              <a:spcBef>
                <a:spcPts val="1800"/>
              </a:spcBef>
            </a:pPr>
            <a:r>
              <a:rPr lang="hu-HU" dirty="0" smtClean="0"/>
              <a:t>A társas viszonyokban értelmezhető</a:t>
            </a:r>
          </a:p>
          <a:p>
            <a:pPr lvl="1">
              <a:spcBef>
                <a:spcPts val="1800"/>
              </a:spcBef>
            </a:pPr>
            <a:r>
              <a:rPr lang="hu-HU" dirty="0" smtClean="0"/>
              <a:t>Erőtér, amit gyors </a:t>
            </a:r>
            <a:r>
              <a:rPr lang="hu-HU" dirty="0" smtClean="0"/>
              <a:t>és állandó </a:t>
            </a:r>
            <a:r>
              <a:rPr lang="hu-HU" dirty="0" smtClean="0"/>
              <a:t>változások jellemeznek</a:t>
            </a:r>
            <a:endParaRPr lang="hu-HU" dirty="0" smtClean="0"/>
          </a:p>
          <a:p>
            <a:pPr lvl="1">
              <a:spcBef>
                <a:spcPts val="1800"/>
              </a:spcBef>
            </a:pPr>
            <a:r>
              <a:rPr lang="hu-HU" dirty="0" smtClean="0"/>
              <a:t>Lüktető</a:t>
            </a:r>
            <a:r>
              <a:rPr lang="hu-HU" dirty="0"/>
              <a:t>, pulzáló </a:t>
            </a:r>
            <a:r>
              <a:rPr lang="hu-HU" dirty="0" smtClean="0"/>
              <a:t>feszültség, sokféleség</a:t>
            </a:r>
            <a:endParaRPr lang="hu-HU" dirty="0" smtClean="0"/>
          </a:p>
        </p:txBody>
      </p:sp>
    </p:spTree>
    <p:extLst>
      <p:ext uri="{BB962C8B-B14F-4D97-AF65-F5344CB8AC3E}">
        <p14:creationId xmlns:p14="http://schemas.microsoft.com/office/powerpoint/2010/main" val="35501414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err="1" smtClean="0"/>
              <a:t>Lingválás</a:t>
            </a:r>
            <a:endParaRPr lang="hu-HU" dirty="0"/>
          </a:p>
        </p:txBody>
      </p:sp>
      <p:sp>
        <p:nvSpPr>
          <p:cNvPr id="3" name="Tartalom helye 2"/>
          <p:cNvSpPr>
            <a:spLocks noGrp="1"/>
          </p:cNvSpPr>
          <p:nvPr>
            <p:ph idx="1"/>
          </p:nvPr>
        </p:nvSpPr>
        <p:spPr>
          <a:xfrm>
            <a:off x="457200" y="1200150"/>
            <a:ext cx="8229600" cy="4107903"/>
          </a:xfrm>
        </p:spPr>
        <p:txBody>
          <a:bodyPr>
            <a:normAutofit fontScale="62500" lnSpcReduction="20000"/>
          </a:bodyPr>
          <a:lstStyle/>
          <a:p>
            <a:pPr>
              <a:spcBef>
                <a:spcPts val="1800"/>
              </a:spcBef>
            </a:pPr>
            <a:r>
              <a:rPr lang="hu-HU" dirty="0" smtClean="0"/>
              <a:t>A </a:t>
            </a:r>
            <a:r>
              <a:rPr lang="hu-HU" dirty="0" smtClean="0"/>
              <a:t>nyelvre ne „mint emberitest-központú és formális struktúrával, fonémákkal, szavakkal, mondatokkal rendelkező entitásra” (</a:t>
            </a:r>
            <a:r>
              <a:rPr lang="hu-HU" dirty="0" err="1" smtClean="0"/>
              <a:t>Li</a:t>
            </a:r>
            <a:r>
              <a:rPr lang="hu-HU" dirty="0" smtClean="0"/>
              <a:t> </a:t>
            </a:r>
            <a:r>
              <a:rPr lang="hu-HU" dirty="0" err="1" smtClean="0"/>
              <a:t>Wei</a:t>
            </a:r>
            <a:r>
              <a:rPr lang="hu-HU" dirty="0" smtClean="0"/>
              <a:t> 2018: 17), hanem mint „folyamatok olyan többdimenziós szerveződésére gondoljunk, amely lehetővé teszi, hogy a testesült és a szituatív interakcióba lépjen a szituáción túli kulturális és történeti dinamikákkal és gyakorlatokkal” (Thibault 2017: 78).</a:t>
            </a:r>
          </a:p>
          <a:p>
            <a:pPr>
              <a:spcBef>
                <a:spcPts val="1800"/>
              </a:spcBef>
            </a:pPr>
            <a:r>
              <a:rPr lang="hu-HU" dirty="0" smtClean="0"/>
              <a:t>Az „idegi, a testi és a környezethez köthető képességek összehangolása” (</a:t>
            </a:r>
            <a:r>
              <a:rPr lang="hu-HU" dirty="0" err="1" smtClean="0"/>
              <a:t>Li</a:t>
            </a:r>
            <a:r>
              <a:rPr lang="hu-HU" dirty="0" smtClean="0"/>
              <a:t> </a:t>
            </a:r>
            <a:r>
              <a:rPr lang="hu-HU" dirty="0" err="1" smtClean="0"/>
              <a:t>Wei</a:t>
            </a:r>
            <a:r>
              <a:rPr lang="hu-HU" dirty="0" smtClean="0"/>
              <a:t> 2018: 17), ami „kiemeli az érzelmek, a tapasztalatok, a történelem, az emlékezet, a személyiség és a kultúra fontosságát” (</a:t>
            </a:r>
            <a:r>
              <a:rPr lang="hu-HU" dirty="0" err="1" smtClean="0"/>
              <a:t>uo</a:t>
            </a:r>
            <a:r>
              <a:rPr lang="hu-HU" dirty="0" smtClean="0"/>
              <a:t>). </a:t>
            </a:r>
          </a:p>
          <a:p>
            <a:pPr>
              <a:spcBef>
                <a:spcPts val="1800"/>
              </a:spcBef>
            </a:pPr>
            <a:r>
              <a:rPr lang="de-DE" dirty="0"/>
              <a:t>„A </a:t>
            </a:r>
            <a:r>
              <a:rPr lang="de-DE" dirty="0" err="1"/>
              <a:t>nép</a:t>
            </a:r>
            <a:r>
              <a:rPr lang="de-DE" dirty="0"/>
              <a:t> a </a:t>
            </a:r>
            <a:r>
              <a:rPr lang="de-DE" dirty="0" err="1"/>
              <a:t>maga</a:t>
            </a:r>
            <a:r>
              <a:rPr lang="de-DE" dirty="0"/>
              <a:t> </a:t>
            </a:r>
            <a:r>
              <a:rPr lang="de-DE" dirty="0" err="1"/>
              <a:t>nyelvét</a:t>
            </a:r>
            <a:r>
              <a:rPr lang="de-DE" dirty="0"/>
              <a:t> </a:t>
            </a:r>
            <a:r>
              <a:rPr lang="de-DE" dirty="0" err="1"/>
              <a:t>éppen</a:t>
            </a:r>
            <a:r>
              <a:rPr lang="de-DE" dirty="0"/>
              <a:t> </a:t>
            </a:r>
            <a:r>
              <a:rPr lang="de-DE" dirty="0" err="1"/>
              <a:t>úgy</a:t>
            </a:r>
            <a:r>
              <a:rPr lang="de-DE" dirty="0"/>
              <a:t> </a:t>
            </a:r>
            <a:r>
              <a:rPr lang="de-DE" dirty="0" err="1"/>
              <a:t>nem</a:t>
            </a:r>
            <a:r>
              <a:rPr lang="de-DE" dirty="0"/>
              <a:t> </a:t>
            </a:r>
            <a:r>
              <a:rPr lang="de-DE" dirty="0" err="1"/>
              <a:t>érzékeli</a:t>
            </a:r>
            <a:r>
              <a:rPr lang="de-DE" dirty="0"/>
              <a:t>, mint </a:t>
            </a:r>
            <a:r>
              <a:rPr lang="de-DE" dirty="0" err="1"/>
              <a:t>ahogy</a:t>
            </a:r>
            <a:r>
              <a:rPr lang="de-DE" dirty="0"/>
              <a:t> </a:t>
            </a:r>
            <a:r>
              <a:rPr lang="de-DE" dirty="0" err="1"/>
              <a:t>az</a:t>
            </a:r>
            <a:r>
              <a:rPr lang="de-DE" dirty="0"/>
              <a:t> </a:t>
            </a:r>
            <a:r>
              <a:rPr lang="de-DE" dirty="0" err="1"/>
              <a:t>egészséges</a:t>
            </a:r>
            <a:r>
              <a:rPr lang="de-DE" dirty="0"/>
              <a:t> </a:t>
            </a:r>
            <a:r>
              <a:rPr lang="de-DE" dirty="0" err="1"/>
              <a:t>ember</a:t>
            </a:r>
            <a:r>
              <a:rPr lang="de-DE" dirty="0"/>
              <a:t> </a:t>
            </a:r>
            <a:r>
              <a:rPr lang="de-DE" dirty="0" err="1"/>
              <a:t>nem</a:t>
            </a:r>
            <a:r>
              <a:rPr lang="de-DE" dirty="0"/>
              <a:t> </a:t>
            </a:r>
            <a:r>
              <a:rPr lang="de-DE" dirty="0" err="1"/>
              <a:t>érzi</a:t>
            </a:r>
            <a:r>
              <a:rPr lang="de-DE" dirty="0"/>
              <a:t> a </a:t>
            </a:r>
            <a:r>
              <a:rPr lang="de-DE" dirty="0" err="1"/>
              <a:t>fogát</a:t>
            </a:r>
            <a:r>
              <a:rPr lang="de-DE" dirty="0"/>
              <a:t> </a:t>
            </a:r>
            <a:r>
              <a:rPr lang="de-DE" dirty="0" err="1"/>
              <a:t>vagy</a:t>
            </a:r>
            <a:r>
              <a:rPr lang="de-DE" dirty="0"/>
              <a:t> a </a:t>
            </a:r>
            <a:r>
              <a:rPr lang="de-DE" dirty="0" err="1"/>
              <a:t>fejét</a:t>
            </a:r>
            <a:r>
              <a:rPr lang="de-DE" dirty="0"/>
              <a:t>, </a:t>
            </a:r>
            <a:r>
              <a:rPr lang="de-DE" dirty="0" err="1"/>
              <a:t>és</a:t>
            </a:r>
            <a:r>
              <a:rPr lang="de-DE" dirty="0"/>
              <a:t> </a:t>
            </a:r>
            <a:r>
              <a:rPr lang="de-DE" dirty="0" err="1"/>
              <a:t>nem</a:t>
            </a:r>
            <a:r>
              <a:rPr lang="de-DE" dirty="0"/>
              <a:t> </a:t>
            </a:r>
            <a:r>
              <a:rPr lang="de-DE" dirty="0" err="1"/>
              <a:t>probléma</a:t>
            </a:r>
            <a:r>
              <a:rPr lang="de-DE" dirty="0"/>
              <a:t> </a:t>
            </a:r>
            <a:r>
              <a:rPr lang="de-DE" dirty="0" err="1"/>
              <a:t>számára</a:t>
            </a:r>
            <a:r>
              <a:rPr lang="de-DE" dirty="0"/>
              <a:t> </a:t>
            </a:r>
            <a:r>
              <a:rPr lang="de-DE" dirty="0" err="1"/>
              <a:t>kezének</a:t>
            </a:r>
            <a:r>
              <a:rPr lang="de-DE" dirty="0"/>
              <a:t>, </a:t>
            </a:r>
            <a:r>
              <a:rPr lang="de-DE" dirty="0" err="1"/>
              <a:t>lábának</a:t>
            </a:r>
            <a:r>
              <a:rPr lang="de-DE" dirty="0"/>
              <a:t>, </a:t>
            </a:r>
            <a:r>
              <a:rPr lang="de-DE" dirty="0" err="1"/>
              <a:t>derekának</a:t>
            </a:r>
            <a:r>
              <a:rPr lang="de-DE" dirty="0"/>
              <a:t>, </a:t>
            </a:r>
            <a:r>
              <a:rPr lang="de-DE" dirty="0" err="1"/>
              <a:t>nyakának</a:t>
            </a:r>
            <a:r>
              <a:rPr lang="de-DE" dirty="0"/>
              <a:t> </a:t>
            </a:r>
            <a:r>
              <a:rPr lang="de-DE" dirty="0" err="1"/>
              <a:t>ide-oda</a:t>
            </a:r>
            <a:r>
              <a:rPr lang="de-DE" dirty="0"/>
              <a:t> </a:t>
            </a:r>
            <a:r>
              <a:rPr lang="de-DE" dirty="0" err="1"/>
              <a:t>mozgatása</a:t>
            </a:r>
            <a:r>
              <a:rPr lang="de-DE" dirty="0" smtClean="0"/>
              <a:t>”</a:t>
            </a:r>
            <a:r>
              <a:rPr lang="hu-HU" dirty="0" smtClean="0"/>
              <a:t> Karácsony</a:t>
            </a:r>
            <a:r>
              <a:rPr lang="de-DE" dirty="0" smtClean="0"/>
              <a:t> </a:t>
            </a:r>
            <a:r>
              <a:rPr lang="de-DE" dirty="0"/>
              <a:t>2009 [1939]: 102.</a:t>
            </a:r>
            <a:endParaRPr lang="hu-HU" dirty="0"/>
          </a:p>
          <a:p>
            <a:endParaRPr lang="hu-HU" dirty="0"/>
          </a:p>
        </p:txBody>
      </p:sp>
    </p:spTree>
    <p:extLst>
      <p:ext uri="{BB962C8B-B14F-4D97-AF65-F5344CB8AC3E}">
        <p14:creationId xmlns:p14="http://schemas.microsoft.com/office/powerpoint/2010/main" val="40107880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dirty="0" smtClean="0"/>
              <a:t>Mit mond ez a politika és a pedagógia számára?</a:t>
            </a:r>
            <a:endParaRPr lang="hu-HU" dirty="0"/>
          </a:p>
        </p:txBody>
      </p:sp>
      <p:sp>
        <p:nvSpPr>
          <p:cNvPr id="3" name="Tartalom helye 2"/>
          <p:cNvSpPr>
            <a:spLocks noGrp="1"/>
          </p:cNvSpPr>
          <p:nvPr>
            <p:ph idx="1"/>
          </p:nvPr>
        </p:nvSpPr>
        <p:spPr/>
        <p:txBody>
          <a:bodyPr>
            <a:normAutofit/>
          </a:bodyPr>
          <a:lstStyle/>
          <a:p>
            <a:r>
              <a:rPr lang="hu-HU" dirty="0" smtClean="0"/>
              <a:t>Szemléletformálás például a tanárképzésben: a beszélés nem „változatokban” történik</a:t>
            </a:r>
          </a:p>
          <a:p>
            <a:r>
              <a:rPr lang="hu-HU" dirty="0" smtClean="0"/>
              <a:t>Megkülönböztethetők az általános nyelvi </a:t>
            </a:r>
            <a:r>
              <a:rPr lang="hu-HU" dirty="0" err="1" smtClean="0"/>
              <a:t>performanciák</a:t>
            </a:r>
            <a:r>
              <a:rPr lang="hu-HU" dirty="0" smtClean="0"/>
              <a:t> és az egyes nyelvekhez és változatokhoz kötött </a:t>
            </a:r>
            <a:r>
              <a:rPr lang="hu-HU" dirty="0" err="1" smtClean="0"/>
              <a:t>performanciák</a:t>
            </a:r>
            <a:endParaRPr lang="hu-HU" dirty="0" smtClean="0"/>
          </a:p>
          <a:p>
            <a:r>
              <a:rPr lang="hu-HU" dirty="0" smtClean="0"/>
              <a:t>Kiemelt fontosságú a kulturális </a:t>
            </a:r>
            <a:r>
              <a:rPr lang="hu-HU" dirty="0" smtClean="0"/>
              <a:t>relevancia</a:t>
            </a:r>
            <a:endParaRPr lang="hu-HU" dirty="0"/>
          </a:p>
        </p:txBody>
      </p:sp>
    </p:spTree>
    <p:extLst>
      <p:ext uri="{BB962C8B-B14F-4D97-AF65-F5344CB8AC3E}">
        <p14:creationId xmlns:p14="http://schemas.microsoft.com/office/powerpoint/2010/main" val="30625563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923928" y="2499742"/>
            <a:ext cx="5112568" cy="2520280"/>
          </a:xfrm>
        </p:spPr>
        <p:txBody>
          <a:bodyPr>
            <a:normAutofit fontScale="90000"/>
          </a:bodyPr>
          <a:lstStyle/>
          <a:p>
            <a:r>
              <a:rPr lang="hu-HU" sz="3300" dirty="0" smtClean="0"/>
              <a:t>Általános (nem nyelvhez kötött) </a:t>
            </a:r>
            <a:r>
              <a:rPr lang="hu-HU" sz="3300" dirty="0" err="1" smtClean="0"/>
              <a:t>performanciák</a:t>
            </a:r>
            <a:r>
              <a:rPr lang="hu-HU" sz="3300" dirty="0" smtClean="0"/>
              <a:t> fejlesztése és kulturális relevancia </a:t>
            </a:r>
            <a:r>
              <a:rPr lang="hu-HU" sz="3300" smtClean="0"/>
              <a:t>a kétnyelvűségben</a:t>
            </a:r>
            <a:r>
              <a:rPr lang="hu-HU"/>
              <a:t/>
            </a:r>
            <a:br>
              <a:rPr lang="hu-HU"/>
            </a:br>
            <a:r>
              <a:rPr lang="hu-HU" smtClean="0"/>
              <a:t>translangedu.hu</a:t>
            </a:r>
            <a:endParaRPr lang="hu-HU" dirty="0"/>
          </a:p>
        </p:txBody>
      </p:sp>
      <p:pic>
        <p:nvPicPr>
          <p:cNvPr id="4" name="Tartalom helye 3"/>
          <p:cNvPicPr>
            <a:picLocks noGrp="1"/>
          </p:cNvPicPr>
          <p:nvPr>
            <p:ph idx="1"/>
          </p:nvPr>
        </p:nvPicPr>
        <p:blipFill>
          <a:blip r:embed="rId2"/>
          <a:stretch>
            <a:fillRect/>
          </a:stretch>
        </p:blipFill>
        <p:spPr>
          <a:xfrm>
            <a:off x="20977" y="1851670"/>
            <a:ext cx="3668740" cy="3394075"/>
          </a:xfrm>
          <a:prstGeom prst="rect">
            <a:avLst/>
          </a:prstGeom>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3158" y="0"/>
            <a:ext cx="7315200" cy="2162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953239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979712" y="2715766"/>
            <a:ext cx="2520280" cy="2304256"/>
          </a:xfrm>
        </p:spPr>
        <p:txBody>
          <a:bodyPr>
            <a:noAutofit/>
          </a:bodyPr>
          <a:lstStyle/>
          <a:p>
            <a:r>
              <a:rPr lang="hu-HU" sz="3000" dirty="0" err="1" smtClean="0"/>
              <a:t>Performanciák</a:t>
            </a:r>
            <a:r>
              <a:rPr lang="hu-HU" sz="3000" dirty="0" smtClean="0"/>
              <a:t> fejlesztése és kulturális relevancia egynyelvűségben</a:t>
            </a:r>
            <a:endParaRPr lang="hu-HU" sz="3000" dirty="0"/>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07505" y="3075806"/>
            <a:ext cx="1977456" cy="19539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9992" y="666058"/>
            <a:ext cx="4248919" cy="44873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08" y="42373"/>
            <a:ext cx="4533900" cy="2533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719063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Hivatkozások</a:t>
            </a:r>
            <a:endParaRPr lang="hu-HU" dirty="0"/>
          </a:p>
        </p:txBody>
      </p:sp>
      <p:sp>
        <p:nvSpPr>
          <p:cNvPr id="3" name="Tartalom helye 2"/>
          <p:cNvSpPr>
            <a:spLocks noGrp="1"/>
          </p:cNvSpPr>
          <p:nvPr>
            <p:ph idx="1"/>
          </p:nvPr>
        </p:nvSpPr>
        <p:spPr/>
        <p:txBody>
          <a:bodyPr>
            <a:normAutofit fontScale="47500" lnSpcReduction="20000"/>
          </a:bodyPr>
          <a:lstStyle/>
          <a:p>
            <a:r>
              <a:rPr lang="hu-HU" dirty="0" err="1"/>
              <a:t>Li</a:t>
            </a:r>
            <a:r>
              <a:rPr lang="hu-HU" dirty="0"/>
              <a:t> </a:t>
            </a:r>
            <a:r>
              <a:rPr lang="hu-HU" dirty="0" err="1"/>
              <a:t>Wei</a:t>
            </a:r>
            <a:r>
              <a:rPr lang="hu-HU" dirty="0"/>
              <a:t> 2018. Translanguaging </a:t>
            </a:r>
            <a:r>
              <a:rPr lang="hu-HU" dirty="0" err="1"/>
              <a:t>as</a:t>
            </a:r>
            <a:r>
              <a:rPr lang="hu-HU" dirty="0"/>
              <a:t> a </a:t>
            </a:r>
            <a:r>
              <a:rPr lang="hu-HU" dirty="0" err="1"/>
              <a:t>practical</a:t>
            </a:r>
            <a:r>
              <a:rPr lang="hu-HU" dirty="0"/>
              <a:t> </a:t>
            </a:r>
            <a:r>
              <a:rPr lang="hu-HU" dirty="0" err="1"/>
              <a:t>theory</a:t>
            </a:r>
            <a:r>
              <a:rPr lang="hu-HU" dirty="0"/>
              <a:t> of </a:t>
            </a:r>
            <a:r>
              <a:rPr lang="hu-HU" dirty="0" err="1"/>
              <a:t>language</a:t>
            </a:r>
            <a:r>
              <a:rPr lang="hu-HU" dirty="0"/>
              <a:t>. </a:t>
            </a:r>
            <a:r>
              <a:rPr lang="hu-HU" i="1" dirty="0" err="1"/>
              <a:t>Applied</a:t>
            </a:r>
            <a:r>
              <a:rPr lang="hu-HU" i="1" dirty="0"/>
              <a:t> </a:t>
            </a:r>
            <a:r>
              <a:rPr lang="hu-HU" i="1" dirty="0" err="1"/>
              <a:t>Linguistics</a:t>
            </a:r>
            <a:r>
              <a:rPr lang="hu-HU" dirty="0"/>
              <a:t> 39. 9–30.</a:t>
            </a:r>
          </a:p>
          <a:p>
            <a:r>
              <a:rPr lang="hu-HU" dirty="0"/>
              <a:t>Thibault, Paul J. 2017. The </a:t>
            </a:r>
            <a:r>
              <a:rPr lang="hu-HU" dirty="0" err="1"/>
              <a:t>reflexivity</a:t>
            </a:r>
            <a:r>
              <a:rPr lang="hu-HU" dirty="0"/>
              <a:t> of human </a:t>
            </a:r>
            <a:r>
              <a:rPr lang="hu-HU" dirty="0" err="1"/>
              <a:t>languaging</a:t>
            </a:r>
            <a:r>
              <a:rPr lang="hu-HU" dirty="0"/>
              <a:t> and </a:t>
            </a:r>
            <a:r>
              <a:rPr lang="hu-HU" dirty="0" err="1"/>
              <a:t>Nigel</a:t>
            </a:r>
            <a:r>
              <a:rPr lang="hu-HU" dirty="0"/>
              <a:t> Love’s </a:t>
            </a:r>
            <a:r>
              <a:rPr lang="hu-HU" dirty="0" err="1"/>
              <a:t>two</a:t>
            </a:r>
            <a:r>
              <a:rPr lang="hu-HU" dirty="0"/>
              <a:t> </a:t>
            </a:r>
            <a:r>
              <a:rPr lang="hu-HU" dirty="0" err="1"/>
              <a:t>orders</a:t>
            </a:r>
            <a:r>
              <a:rPr lang="hu-HU" dirty="0"/>
              <a:t> of </a:t>
            </a:r>
            <a:r>
              <a:rPr lang="hu-HU" dirty="0" err="1"/>
              <a:t>language</a:t>
            </a:r>
            <a:r>
              <a:rPr lang="hu-HU" dirty="0"/>
              <a:t>.  </a:t>
            </a:r>
            <a:r>
              <a:rPr lang="hu-HU" i="1" dirty="0" err="1"/>
              <a:t>Language</a:t>
            </a:r>
            <a:r>
              <a:rPr lang="hu-HU" i="1" dirty="0"/>
              <a:t> </a:t>
            </a:r>
            <a:r>
              <a:rPr lang="hu-HU" i="1" dirty="0" err="1"/>
              <a:t>Sciences</a:t>
            </a:r>
            <a:r>
              <a:rPr lang="hu-HU" dirty="0"/>
              <a:t> 61. 74–85.</a:t>
            </a:r>
          </a:p>
          <a:p>
            <a:r>
              <a:rPr lang="hu-HU" dirty="0" err="1"/>
              <a:t>Makoni</a:t>
            </a:r>
            <a:r>
              <a:rPr lang="hu-HU" dirty="0"/>
              <a:t>, </a:t>
            </a:r>
            <a:r>
              <a:rPr lang="hu-HU" dirty="0" err="1"/>
              <a:t>Sinfree</a:t>
            </a:r>
            <a:r>
              <a:rPr lang="hu-HU" dirty="0"/>
              <a:t> – </a:t>
            </a:r>
            <a:r>
              <a:rPr lang="hu-HU" dirty="0" err="1"/>
              <a:t>Alastair</a:t>
            </a:r>
            <a:r>
              <a:rPr lang="hu-HU" dirty="0"/>
              <a:t> </a:t>
            </a:r>
            <a:r>
              <a:rPr lang="hu-HU" dirty="0" err="1"/>
              <a:t>Pennycook</a:t>
            </a:r>
            <a:r>
              <a:rPr lang="hu-HU" dirty="0"/>
              <a:t> 2006. </a:t>
            </a:r>
            <a:r>
              <a:rPr lang="hu-HU" dirty="0" err="1"/>
              <a:t>Disinventing</a:t>
            </a:r>
            <a:r>
              <a:rPr lang="hu-HU" dirty="0"/>
              <a:t> and </a:t>
            </a:r>
            <a:r>
              <a:rPr lang="hu-HU" dirty="0" err="1"/>
              <a:t>Reconstituting</a:t>
            </a:r>
            <a:r>
              <a:rPr lang="hu-HU" dirty="0"/>
              <a:t> </a:t>
            </a:r>
            <a:r>
              <a:rPr lang="hu-HU" dirty="0" err="1"/>
              <a:t>Languages</a:t>
            </a:r>
            <a:r>
              <a:rPr lang="hu-HU" dirty="0"/>
              <a:t>. </a:t>
            </a:r>
            <a:r>
              <a:rPr lang="hu-HU" dirty="0" err="1"/>
              <a:t>In</a:t>
            </a:r>
            <a:r>
              <a:rPr lang="hu-HU" dirty="0"/>
              <a:t>: </a:t>
            </a:r>
            <a:r>
              <a:rPr lang="hu-HU" dirty="0" err="1"/>
              <a:t>Sinfree</a:t>
            </a:r>
            <a:r>
              <a:rPr lang="hu-HU" dirty="0"/>
              <a:t> </a:t>
            </a:r>
            <a:r>
              <a:rPr lang="hu-HU" dirty="0" err="1"/>
              <a:t>Makoni</a:t>
            </a:r>
            <a:r>
              <a:rPr lang="hu-HU" dirty="0"/>
              <a:t> – </a:t>
            </a:r>
            <a:r>
              <a:rPr lang="hu-HU" dirty="0" err="1"/>
              <a:t>Alastair</a:t>
            </a:r>
            <a:r>
              <a:rPr lang="hu-HU" dirty="0"/>
              <a:t> </a:t>
            </a:r>
            <a:r>
              <a:rPr lang="hu-HU" dirty="0" err="1"/>
              <a:t>Pennicook</a:t>
            </a:r>
            <a:r>
              <a:rPr lang="hu-HU" dirty="0"/>
              <a:t> (</a:t>
            </a:r>
            <a:r>
              <a:rPr lang="hu-HU" dirty="0" err="1"/>
              <a:t>eds</a:t>
            </a:r>
            <a:r>
              <a:rPr lang="hu-HU" dirty="0"/>
              <a:t>.) </a:t>
            </a:r>
            <a:r>
              <a:rPr lang="hu-HU" i="1" dirty="0" err="1"/>
              <a:t>Disinventing</a:t>
            </a:r>
            <a:r>
              <a:rPr lang="hu-HU" i="1" dirty="0"/>
              <a:t> and </a:t>
            </a:r>
            <a:r>
              <a:rPr lang="hu-HU" i="1" dirty="0" err="1"/>
              <a:t>Reconstituting</a:t>
            </a:r>
            <a:r>
              <a:rPr lang="hu-HU" i="1" dirty="0"/>
              <a:t> </a:t>
            </a:r>
            <a:r>
              <a:rPr lang="hu-HU" i="1" dirty="0" err="1"/>
              <a:t>Languages</a:t>
            </a:r>
            <a:r>
              <a:rPr lang="hu-HU" dirty="0"/>
              <a:t>. </a:t>
            </a:r>
            <a:r>
              <a:rPr lang="hu-HU" dirty="0" err="1"/>
              <a:t>Multilingual</a:t>
            </a:r>
            <a:r>
              <a:rPr lang="hu-HU" dirty="0"/>
              <a:t> </a:t>
            </a:r>
            <a:r>
              <a:rPr lang="hu-HU" dirty="0" err="1"/>
              <a:t>Matters</a:t>
            </a:r>
            <a:r>
              <a:rPr lang="hu-HU" dirty="0"/>
              <a:t>. </a:t>
            </a:r>
            <a:r>
              <a:rPr lang="hu-HU" dirty="0" err="1"/>
              <a:t>Clevedon</a:t>
            </a:r>
            <a:r>
              <a:rPr lang="hu-HU" dirty="0"/>
              <a:t>. 1–41.</a:t>
            </a:r>
          </a:p>
          <a:p>
            <a:r>
              <a:rPr lang="hu-HU" dirty="0" err="1"/>
              <a:t>Jani-Demetriou</a:t>
            </a:r>
            <a:r>
              <a:rPr lang="hu-HU" dirty="0"/>
              <a:t> Bernadett 2020. Az iskolai eredményesség nyelvi tényezői és a heteroglosszia. </a:t>
            </a:r>
            <a:r>
              <a:rPr lang="hu-HU" dirty="0" err="1"/>
              <a:t>In</a:t>
            </a:r>
            <a:r>
              <a:rPr lang="hu-HU" dirty="0"/>
              <a:t>: Heltai János Imre – Oszkó Beatrix (szerk.) </a:t>
            </a:r>
            <a:r>
              <a:rPr lang="hu-HU" i="1" dirty="0"/>
              <a:t>Nyelvi repertoárok a Kárpát-medencében és azon kívül. A 20. Élőnyelvi Konferencia előadásai</a:t>
            </a:r>
            <a:r>
              <a:rPr lang="hu-HU" dirty="0"/>
              <a:t>.</a:t>
            </a:r>
          </a:p>
          <a:p>
            <a:r>
              <a:rPr lang="hu-HU" dirty="0"/>
              <a:t>Karácsony Sándor </a:t>
            </a:r>
            <a:r>
              <a:rPr lang="hu-HU" dirty="0" smtClean="0"/>
              <a:t>2009 (1939). </a:t>
            </a:r>
            <a:r>
              <a:rPr lang="hu-HU" i="1" dirty="0"/>
              <a:t>A magyar észjárás</a:t>
            </a:r>
            <a:r>
              <a:rPr lang="hu-HU" dirty="0"/>
              <a:t>. Széphalom </a:t>
            </a:r>
            <a:r>
              <a:rPr lang="hu-HU" dirty="0" smtClean="0"/>
              <a:t>Könyvműhely. </a:t>
            </a:r>
            <a:r>
              <a:rPr lang="hu-HU" dirty="0"/>
              <a:t>Budapest</a:t>
            </a:r>
            <a:r>
              <a:rPr lang="hu-HU" dirty="0" smtClean="0"/>
              <a:t>.</a:t>
            </a:r>
          </a:p>
          <a:p>
            <a:r>
              <a:rPr lang="hu-HU" dirty="0" err="1"/>
              <a:t>Milroy</a:t>
            </a:r>
            <a:r>
              <a:rPr lang="hu-HU" dirty="0"/>
              <a:t>, James 2001. </a:t>
            </a:r>
            <a:r>
              <a:rPr lang="hu-HU" dirty="0" err="1"/>
              <a:t>Language</a:t>
            </a:r>
            <a:r>
              <a:rPr lang="hu-HU" dirty="0"/>
              <a:t> </a:t>
            </a:r>
            <a:r>
              <a:rPr lang="hu-HU" dirty="0" err="1"/>
              <a:t>ideologies</a:t>
            </a:r>
            <a:r>
              <a:rPr lang="hu-HU" dirty="0"/>
              <a:t> and </a:t>
            </a:r>
            <a:r>
              <a:rPr lang="hu-HU" dirty="0" err="1"/>
              <a:t>the</a:t>
            </a:r>
            <a:r>
              <a:rPr lang="hu-HU" dirty="0"/>
              <a:t> </a:t>
            </a:r>
            <a:r>
              <a:rPr lang="hu-HU" dirty="0" err="1"/>
              <a:t>consequences</a:t>
            </a:r>
            <a:r>
              <a:rPr lang="hu-HU" dirty="0"/>
              <a:t> of </a:t>
            </a:r>
            <a:r>
              <a:rPr lang="hu-HU" dirty="0" err="1"/>
              <a:t>standardization</a:t>
            </a:r>
            <a:r>
              <a:rPr lang="hu-HU" dirty="0"/>
              <a:t>. </a:t>
            </a:r>
            <a:r>
              <a:rPr lang="hu-HU" i="1" dirty="0"/>
              <a:t>Journal of </a:t>
            </a:r>
            <a:r>
              <a:rPr lang="hu-HU" i="1" dirty="0" err="1"/>
              <a:t>Sociolinguistics</a:t>
            </a:r>
            <a:r>
              <a:rPr lang="hu-HU" i="1" dirty="0"/>
              <a:t> </a:t>
            </a:r>
            <a:r>
              <a:rPr lang="hu-HU" dirty="0"/>
              <a:t>5. 530–555</a:t>
            </a:r>
            <a:r>
              <a:rPr lang="hu-HU" dirty="0" smtClean="0"/>
              <a:t>.</a:t>
            </a:r>
          </a:p>
          <a:p>
            <a:r>
              <a:rPr lang="hu-HU" dirty="0"/>
              <a:t>Kovács Ágnes – Téglás Ernő 1999. Amikor a kognitív rendszerek elbeszélik a mentális reprezentációkat: a kétnyelvűség pszichológiai vizsgálata. </a:t>
            </a:r>
            <a:r>
              <a:rPr lang="hu-HU" i="1" dirty="0"/>
              <a:t>Erdélyi Múzeum </a:t>
            </a:r>
            <a:r>
              <a:rPr lang="hu-HU" dirty="0"/>
              <a:t>61(3-4). 221–236.</a:t>
            </a:r>
          </a:p>
          <a:p>
            <a:endParaRPr lang="hu-HU" dirty="0"/>
          </a:p>
          <a:p>
            <a:endParaRPr lang="hu-HU" dirty="0"/>
          </a:p>
        </p:txBody>
      </p:sp>
    </p:spTree>
    <p:extLst>
      <p:ext uri="{BB962C8B-B14F-4D97-AF65-F5344CB8AC3E}">
        <p14:creationId xmlns:p14="http://schemas.microsoft.com/office/powerpoint/2010/main" val="664613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Áttekintés</a:t>
            </a:r>
            <a:endParaRPr lang="hu-HU" dirty="0"/>
          </a:p>
        </p:txBody>
      </p:sp>
      <p:sp>
        <p:nvSpPr>
          <p:cNvPr id="3" name="Tartalom helye 2"/>
          <p:cNvSpPr>
            <a:spLocks noGrp="1"/>
          </p:cNvSpPr>
          <p:nvPr>
            <p:ph idx="1"/>
          </p:nvPr>
        </p:nvSpPr>
        <p:spPr/>
        <p:txBody>
          <a:bodyPr/>
          <a:lstStyle/>
          <a:p>
            <a:r>
              <a:rPr lang="hu-HU" dirty="0" smtClean="0"/>
              <a:t>A nyelvi hátrány feltalálása</a:t>
            </a:r>
          </a:p>
          <a:p>
            <a:endParaRPr lang="hu-HU" dirty="0" smtClean="0"/>
          </a:p>
          <a:p>
            <a:r>
              <a:rPr lang="hu-HU" dirty="0" smtClean="0"/>
              <a:t>A koncepció kritikája</a:t>
            </a:r>
          </a:p>
          <a:p>
            <a:endParaRPr lang="hu-HU" dirty="0" smtClean="0"/>
          </a:p>
          <a:p>
            <a:r>
              <a:rPr lang="hu-HU" dirty="0" smtClean="0"/>
              <a:t>Alternatíva </a:t>
            </a:r>
            <a:r>
              <a:rPr lang="hu-HU" dirty="0" smtClean="0"/>
              <a:t>bemutatása</a:t>
            </a:r>
            <a:endParaRPr lang="hu-HU" dirty="0"/>
          </a:p>
        </p:txBody>
      </p:sp>
    </p:spTree>
    <p:extLst>
      <p:ext uri="{BB962C8B-B14F-4D97-AF65-F5344CB8AC3E}">
        <p14:creationId xmlns:p14="http://schemas.microsoft.com/office/powerpoint/2010/main" val="17334484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Autofit/>
          </a:bodyPr>
          <a:lstStyle/>
          <a:p>
            <a:r>
              <a:rPr lang="hu-HU" sz="4000" b="1" dirty="0" smtClean="0"/>
              <a:t>Miért találtuk fel?</a:t>
            </a:r>
            <a:endParaRPr lang="hu-HU" sz="4000" b="1" dirty="0"/>
          </a:p>
        </p:txBody>
      </p:sp>
      <p:sp>
        <p:nvSpPr>
          <p:cNvPr id="3" name="Tartalom helye 2"/>
          <p:cNvSpPr>
            <a:spLocks noGrp="1"/>
          </p:cNvSpPr>
          <p:nvPr>
            <p:ph idx="1"/>
          </p:nvPr>
        </p:nvSpPr>
        <p:spPr>
          <a:xfrm>
            <a:off x="467544" y="1491630"/>
            <a:ext cx="8229600" cy="3394472"/>
          </a:xfrm>
        </p:spPr>
        <p:txBody>
          <a:bodyPr>
            <a:normAutofit fontScale="77500" lnSpcReduction="20000"/>
          </a:bodyPr>
          <a:lstStyle/>
          <a:p>
            <a:pPr>
              <a:spcBef>
                <a:spcPts val="1800"/>
              </a:spcBef>
            </a:pPr>
            <a:r>
              <a:rPr lang="hu-HU" dirty="0" smtClean="0"/>
              <a:t>A hátrányos </a:t>
            </a:r>
            <a:r>
              <a:rPr lang="hu-HU" dirty="0" smtClean="0"/>
              <a:t>szociális helyzet: </a:t>
            </a:r>
            <a:r>
              <a:rPr lang="hu-HU" dirty="0" smtClean="0"/>
              <a:t>megtapasztalható </a:t>
            </a:r>
            <a:r>
              <a:rPr lang="hu-HU" dirty="0" smtClean="0"/>
              <a:t>valóság</a:t>
            </a:r>
            <a:endParaRPr lang="hu-HU" dirty="0" smtClean="0"/>
          </a:p>
          <a:p>
            <a:pPr>
              <a:spcBef>
                <a:spcPts val="1800"/>
              </a:spcBef>
            </a:pPr>
            <a:r>
              <a:rPr lang="hu-HU" dirty="0" smtClean="0"/>
              <a:t>Viszont: </a:t>
            </a:r>
          </a:p>
          <a:p>
            <a:pPr lvl="1">
              <a:spcBef>
                <a:spcPts val="1800"/>
              </a:spcBef>
            </a:pPr>
            <a:r>
              <a:rPr lang="hu-HU" dirty="0" smtClean="0"/>
              <a:t>„A </a:t>
            </a:r>
            <a:r>
              <a:rPr lang="hu-HU" dirty="0"/>
              <a:t>mentális reprezentációk ugyanúgy, mint a mentális folyamatok (a processzálás), zártak a nyilvános vizsgálat előtt. Ezeket nem lehet lefényképezni vagy színpadon bemutatni: nincsen lenyomatuk. </a:t>
            </a:r>
            <a:r>
              <a:rPr lang="hu-HU" dirty="0" smtClean="0"/>
              <a:t>(Kovács és Téglás 1999</a:t>
            </a:r>
            <a:r>
              <a:rPr lang="hu-HU" dirty="0"/>
              <a:t>: 221). </a:t>
            </a:r>
            <a:endParaRPr lang="hu-HU" dirty="0" smtClean="0"/>
          </a:p>
          <a:p>
            <a:pPr>
              <a:spcBef>
                <a:spcPts val="1800"/>
              </a:spcBef>
            </a:pPr>
            <a:r>
              <a:rPr lang="hu-HU" dirty="0" smtClean="0"/>
              <a:t>A nyelvi hátrányos helyzet koncepciója tehát egy modell a valóság értelmezésére</a:t>
            </a:r>
            <a:endParaRPr lang="hu-HU" dirty="0"/>
          </a:p>
        </p:txBody>
      </p:sp>
    </p:spTree>
    <p:extLst>
      <p:ext uri="{BB962C8B-B14F-4D97-AF65-F5344CB8AC3E}">
        <p14:creationId xmlns:p14="http://schemas.microsoft.com/office/powerpoint/2010/main" val="4522132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520" y="205979"/>
            <a:ext cx="8568952" cy="857250"/>
          </a:xfrm>
        </p:spPr>
        <p:txBody>
          <a:bodyPr>
            <a:normAutofit/>
          </a:bodyPr>
          <a:lstStyle/>
          <a:p>
            <a:r>
              <a:rPr lang="hu-HU" sz="4000" b="1" dirty="0" smtClean="0"/>
              <a:t>Hogyan képzeljük el?</a:t>
            </a:r>
            <a:endParaRPr lang="hu-HU" sz="4000" b="1" dirty="0"/>
          </a:p>
        </p:txBody>
      </p:sp>
      <p:sp>
        <p:nvSpPr>
          <p:cNvPr id="3" name="Tartalom helye 2"/>
          <p:cNvSpPr>
            <a:spLocks noGrp="1"/>
          </p:cNvSpPr>
          <p:nvPr>
            <p:ph idx="1"/>
          </p:nvPr>
        </p:nvSpPr>
        <p:spPr>
          <a:xfrm>
            <a:off x="251520" y="915566"/>
            <a:ext cx="8712968" cy="4032447"/>
          </a:xfrm>
        </p:spPr>
        <p:txBody>
          <a:bodyPr>
            <a:normAutofit fontScale="55000" lnSpcReduction="20000"/>
          </a:bodyPr>
          <a:lstStyle/>
          <a:p>
            <a:pPr marL="0" indent="0">
              <a:buNone/>
            </a:pPr>
            <a:endParaRPr lang="hu-HU" dirty="0"/>
          </a:p>
          <a:p>
            <a:pPr marL="0" indent="0" algn="just">
              <a:buNone/>
            </a:pPr>
            <a:r>
              <a:rPr lang="hu-HU" i="1" dirty="0" smtClean="0"/>
              <a:t>Hátrányos szociális helyzet		kevesebb ismeret 		nyelvi hátrány</a:t>
            </a:r>
          </a:p>
          <a:p>
            <a:pPr marL="0" indent="0" algn="just">
              <a:buNone/>
            </a:pPr>
            <a:endParaRPr lang="hu-HU" i="1" dirty="0" smtClean="0"/>
          </a:p>
          <a:p>
            <a:pPr marL="0" indent="0" algn="just">
              <a:buNone/>
            </a:pPr>
            <a:r>
              <a:rPr lang="hu-HU" i="1" dirty="0" smtClean="0"/>
              <a:t>Van </a:t>
            </a:r>
            <a:r>
              <a:rPr lang="hu-HU" i="1" dirty="0"/>
              <a:t>egy ilyen történelmi lecke például, hogy a görög történelem hajnalán.  </a:t>
            </a:r>
            <a:r>
              <a:rPr lang="hu-HU" i="1" dirty="0" smtClean="0"/>
              <a:t>Ez </a:t>
            </a:r>
            <a:r>
              <a:rPr lang="hu-HU" i="1" dirty="0"/>
              <a:t>5. osztályban. […] És én soha nem felejtem el, hogy még a hátam közepéről is csorgott az izzadtság. Mert ez hogy a görög- tehát van eleve a másik nép, a görög. Ami ugye nagyon messze lakik, mert-, mert ezt el sem lehet gondolni, hogy mennyire. Mert itt van, aki még Nyíregyházáig sem jut el, tehát az, hogy mi az, hogy több ezer kilométert utazunk Görögországig, az, hogy még tenger nyaldos ott, meg félsziget, meg sziget, ebbe már bele se megyünk. De van egy </a:t>
            </a:r>
            <a:r>
              <a:rPr lang="hu-HU" i="1" dirty="0" smtClean="0"/>
              <a:t>másik, </a:t>
            </a:r>
            <a:r>
              <a:rPr lang="hu-HU" i="1" dirty="0"/>
              <a:t>még </a:t>
            </a:r>
            <a:r>
              <a:rPr lang="hu-HU" i="1" dirty="0" smtClean="0"/>
              <a:t>valami, </a:t>
            </a:r>
            <a:r>
              <a:rPr lang="hu-HU" i="1" dirty="0"/>
              <a:t>Görögország. Hát van neki egy történelme. De mi az, hogy történelme van valakinek, ugye hát ezt </a:t>
            </a:r>
            <a:r>
              <a:rPr lang="hu-HU" i="1" dirty="0" smtClean="0"/>
              <a:t>megpróbáljuk, </a:t>
            </a:r>
            <a:r>
              <a:rPr lang="hu-HU" i="1" dirty="0"/>
              <a:t>úgy a saját életéből. Hát az sem biztos, hogy használják ezt a szót, de még lehet, hogy ezzel is meg- de annak, hogy egy történelemnek van hajnala- tehát amit- azt kell tudni ide, hogy a valamikori kezdet, amikor volt- tehát valami ilyesmi, hát ezt. Ezt a szót én szerintem nem is tudtam átvinni rajtuk, hogy a görög történelem hajnalán</a:t>
            </a:r>
            <a:r>
              <a:rPr lang="hu-HU" i="1" dirty="0" smtClean="0"/>
              <a:t>.</a:t>
            </a:r>
          </a:p>
          <a:p>
            <a:pPr marL="0" indent="0">
              <a:buNone/>
            </a:pPr>
            <a:r>
              <a:rPr lang="hu-HU" dirty="0" smtClean="0"/>
              <a:t>(Tiszavasvári, általános iskola történelem szakos igazgatója, </a:t>
            </a:r>
            <a:r>
              <a:rPr lang="hu-HU" dirty="0" smtClean="0"/>
              <a:t>2016. </a:t>
            </a:r>
            <a:r>
              <a:rPr lang="hu-HU" dirty="0" smtClean="0"/>
              <a:t>január)</a:t>
            </a:r>
          </a:p>
          <a:p>
            <a:endParaRPr lang="hu-HU" dirty="0"/>
          </a:p>
        </p:txBody>
      </p:sp>
      <p:sp>
        <p:nvSpPr>
          <p:cNvPr id="4" name="Jobbra nyíl 3"/>
          <p:cNvSpPr/>
          <p:nvPr/>
        </p:nvSpPr>
        <p:spPr>
          <a:xfrm>
            <a:off x="3059832" y="1275606"/>
            <a:ext cx="792088"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5" name="Jobbra nyíl 4"/>
          <p:cNvSpPr/>
          <p:nvPr/>
        </p:nvSpPr>
        <p:spPr>
          <a:xfrm>
            <a:off x="5724128" y="1275606"/>
            <a:ext cx="864096"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val="30981559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sz="4000" b="1" dirty="0" smtClean="0"/>
              <a:t>A feltalálás három lépése</a:t>
            </a:r>
            <a:endParaRPr lang="hu-HU" sz="4000" b="1" dirty="0"/>
          </a:p>
        </p:txBody>
      </p:sp>
      <p:sp>
        <p:nvSpPr>
          <p:cNvPr id="3" name="Tartalom helye 2"/>
          <p:cNvSpPr>
            <a:spLocks noGrp="1"/>
          </p:cNvSpPr>
          <p:nvPr>
            <p:ph idx="1"/>
          </p:nvPr>
        </p:nvSpPr>
        <p:spPr/>
        <p:txBody>
          <a:bodyPr>
            <a:normAutofit fontScale="92500" lnSpcReduction="10000"/>
          </a:bodyPr>
          <a:lstStyle/>
          <a:p>
            <a:pPr lvl="1"/>
            <a:r>
              <a:rPr lang="hu-HU" dirty="0" smtClean="0"/>
              <a:t>1. lépés: az egyes nyelvek </a:t>
            </a:r>
            <a:r>
              <a:rPr lang="hu-HU" dirty="0" smtClean="0"/>
              <a:t>képeinek létrejötte</a:t>
            </a:r>
            <a:endParaRPr lang="hu-HU" dirty="0" smtClean="0"/>
          </a:p>
          <a:p>
            <a:pPr lvl="1"/>
            <a:endParaRPr lang="hu-HU" dirty="0" smtClean="0"/>
          </a:p>
          <a:p>
            <a:pPr lvl="1"/>
            <a:r>
              <a:rPr lang="hu-HU" dirty="0" smtClean="0"/>
              <a:t>2. lépés: </a:t>
            </a:r>
            <a:r>
              <a:rPr lang="hu-HU" dirty="0" smtClean="0"/>
              <a:t>sztenderdizáció nyomán a nyelvváltozatok képeinek létrehozása</a:t>
            </a:r>
            <a:endParaRPr lang="hu-HU" dirty="0" smtClean="0"/>
          </a:p>
          <a:p>
            <a:pPr lvl="1"/>
            <a:endParaRPr lang="hu-HU" dirty="0" smtClean="0"/>
          </a:p>
          <a:p>
            <a:pPr lvl="1"/>
            <a:r>
              <a:rPr lang="hu-HU" dirty="0" smtClean="0"/>
              <a:t>3. lépés: </a:t>
            </a:r>
            <a:r>
              <a:rPr lang="hu-HU" dirty="0" smtClean="0"/>
              <a:t>a sztenderdizáció következményeként </a:t>
            </a:r>
            <a:r>
              <a:rPr lang="hu-HU" dirty="0"/>
              <a:t>az egyes nyelvek </a:t>
            </a:r>
            <a:r>
              <a:rPr lang="hu-HU" dirty="0" smtClean="0"/>
              <a:t>és/vagy nyelvváltozatok </a:t>
            </a:r>
            <a:r>
              <a:rPr lang="hu-HU" dirty="0"/>
              <a:t>képeinek egymással való szembeállítása</a:t>
            </a:r>
            <a:endParaRPr lang="hu-HU" dirty="0"/>
          </a:p>
        </p:txBody>
      </p:sp>
    </p:spTree>
    <p:extLst>
      <p:ext uri="{BB962C8B-B14F-4D97-AF65-F5344CB8AC3E}">
        <p14:creationId xmlns:p14="http://schemas.microsoft.com/office/powerpoint/2010/main" val="17564102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205979"/>
            <a:ext cx="9144000" cy="857250"/>
          </a:xfrm>
        </p:spPr>
        <p:txBody>
          <a:bodyPr>
            <a:noAutofit/>
          </a:bodyPr>
          <a:lstStyle/>
          <a:p>
            <a:r>
              <a:rPr lang="hu-HU" sz="4000" b="1" dirty="0" smtClean="0"/>
              <a:t>1. lépés: az egyes nyelvek és változatok képeinek létrehozása</a:t>
            </a:r>
          </a:p>
        </p:txBody>
      </p:sp>
      <p:sp>
        <p:nvSpPr>
          <p:cNvPr id="3" name="Tartalom helye 2"/>
          <p:cNvSpPr>
            <a:spLocks noGrp="1"/>
          </p:cNvSpPr>
          <p:nvPr>
            <p:ph idx="1"/>
          </p:nvPr>
        </p:nvSpPr>
        <p:spPr>
          <a:xfrm>
            <a:off x="107504" y="1200150"/>
            <a:ext cx="8928992" cy="3891879"/>
          </a:xfrm>
        </p:spPr>
        <p:txBody>
          <a:bodyPr>
            <a:normAutofit fontScale="70000" lnSpcReduction="20000"/>
          </a:bodyPr>
          <a:lstStyle/>
          <a:p>
            <a:endParaRPr lang="hu-HU" dirty="0"/>
          </a:p>
          <a:p>
            <a:r>
              <a:rPr lang="hu-HU" dirty="0" smtClean="0"/>
              <a:t>A nyelvi sokféleség természetes tény</a:t>
            </a:r>
          </a:p>
          <a:p>
            <a:pPr lvl="1"/>
            <a:r>
              <a:rPr lang="hu-HU" dirty="0" smtClean="0"/>
              <a:t>Az ember érzékeli a valóságot</a:t>
            </a:r>
            <a:r>
              <a:rPr lang="hu-HU" dirty="0"/>
              <a:t>;</a:t>
            </a:r>
            <a:r>
              <a:rPr lang="hu-HU" dirty="0" smtClean="0"/>
              <a:t> azt, hog</a:t>
            </a:r>
            <a:r>
              <a:rPr lang="hu-HU" dirty="0" smtClean="0"/>
              <a:t>y „én (itt) így beszélek, te (ott) úgy, ő meg (amott) amúgy</a:t>
            </a:r>
            <a:endParaRPr lang="hu-HU" dirty="0"/>
          </a:p>
          <a:p>
            <a:endParaRPr lang="hu-HU" dirty="0" smtClean="0"/>
          </a:p>
          <a:p>
            <a:r>
              <a:rPr lang="hu-HU" dirty="0" smtClean="0"/>
              <a:t>Az egyes nyelvek és nyelvváltozatok a sokféleség értelmezésére létrehozott társadalmi tények</a:t>
            </a:r>
          </a:p>
          <a:p>
            <a:pPr lvl="1"/>
            <a:r>
              <a:rPr lang="hu-HU" dirty="0" smtClean="0"/>
              <a:t>történelmünk és társadalmi berendezkedésünk alakította így</a:t>
            </a:r>
          </a:p>
          <a:p>
            <a:pPr lvl="1"/>
            <a:r>
              <a:rPr lang="hu-HU" dirty="0" smtClean="0"/>
              <a:t>Európában és a globális északon domináns képek (</a:t>
            </a:r>
            <a:r>
              <a:rPr lang="hu-HU" dirty="0" err="1" smtClean="0"/>
              <a:t>Makoni</a:t>
            </a:r>
            <a:r>
              <a:rPr lang="hu-HU" dirty="0" smtClean="0"/>
              <a:t> és </a:t>
            </a:r>
            <a:r>
              <a:rPr lang="hu-HU" dirty="0" err="1" smtClean="0"/>
              <a:t>Pennycook</a:t>
            </a:r>
            <a:r>
              <a:rPr lang="hu-HU" dirty="0" smtClean="0"/>
              <a:t> 2006)</a:t>
            </a:r>
          </a:p>
          <a:p>
            <a:pPr lvl="1"/>
            <a:r>
              <a:rPr lang="hu-HU" dirty="0" smtClean="0"/>
              <a:t>De nem egyetemleges képek (hiszen társadalmi diskurzusok eredményei, azok pedig különfélék lehetnek)</a:t>
            </a:r>
          </a:p>
          <a:p>
            <a:endParaRPr lang="hu-HU" dirty="0" smtClean="0"/>
          </a:p>
        </p:txBody>
      </p:sp>
    </p:spTree>
    <p:extLst>
      <p:ext uri="{BB962C8B-B14F-4D97-AF65-F5344CB8AC3E}">
        <p14:creationId xmlns:p14="http://schemas.microsoft.com/office/powerpoint/2010/main" val="21187200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sz="4000" b="1" dirty="0" smtClean="0"/>
              <a:t>3. lépés: a sztenderd eszményítése</a:t>
            </a:r>
            <a:endParaRPr lang="hu-HU" sz="4000" b="1" dirty="0"/>
          </a:p>
        </p:txBody>
      </p:sp>
      <p:sp>
        <p:nvSpPr>
          <p:cNvPr id="3" name="Tartalom helye 2"/>
          <p:cNvSpPr>
            <a:spLocks noGrp="1"/>
          </p:cNvSpPr>
          <p:nvPr>
            <p:ph idx="1"/>
          </p:nvPr>
        </p:nvSpPr>
        <p:spPr>
          <a:xfrm>
            <a:off x="457200" y="1200150"/>
            <a:ext cx="8229600" cy="3747863"/>
          </a:xfrm>
        </p:spPr>
        <p:txBody>
          <a:bodyPr>
            <a:normAutofit fontScale="85000" lnSpcReduction="10000"/>
          </a:bodyPr>
          <a:lstStyle/>
          <a:p>
            <a:r>
              <a:rPr lang="hu-HU" dirty="0" smtClean="0"/>
              <a:t>Sztenderd</a:t>
            </a:r>
          </a:p>
          <a:p>
            <a:pPr lvl="1"/>
            <a:r>
              <a:rPr lang="hu-HU" dirty="0" smtClean="0"/>
              <a:t>A </a:t>
            </a:r>
            <a:r>
              <a:rPr lang="hu-HU" dirty="0"/>
              <a:t>beszélőktől </a:t>
            </a:r>
            <a:r>
              <a:rPr lang="hu-HU" dirty="0" smtClean="0"/>
              <a:t>független</a:t>
            </a:r>
          </a:p>
          <a:p>
            <a:pPr lvl="1"/>
            <a:r>
              <a:rPr lang="hu-HU" dirty="0" smtClean="0"/>
              <a:t>Egységes</a:t>
            </a:r>
          </a:p>
          <a:p>
            <a:pPr lvl="1"/>
            <a:r>
              <a:rPr lang="hu-HU" dirty="0" smtClean="0"/>
              <a:t>Helyesként </a:t>
            </a:r>
            <a:r>
              <a:rPr lang="hu-HU" dirty="0" smtClean="0"/>
              <a:t>értelmezett</a:t>
            </a:r>
          </a:p>
          <a:p>
            <a:pPr lvl="1"/>
            <a:r>
              <a:rPr lang="hu-HU" dirty="0"/>
              <a:t>I</a:t>
            </a:r>
            <a:r>
              <a:rPr lang="hu-HU" dirty="0" smtClean="0"/>
              <a:t>ntézmények </a:t>
            </a:r>
            <a:r>
              <a:rPr lang="hu-HU" dirty="0"/>
              <a:t>által rögzített </a:t>
            </a:r>
            <a:r>
              <a:rPr lang="hu-HU" dirty="0" smtClean="0"/>
              <a:t>(</a:t>
            </a:r>
            <a:r>
              <a:rPr lang="hu-HU" dirty="0" err="1"/>
              <a:t>Milroy</a:t>
            </a:r>
            <a:r>
              <a:rPr lang="hu-HU" dirty="0"/>
              <a:t> 2001) </a:t>
            </a:r>
            <a:endParaRPr lang="hu-HU" dirty="0" smtClean="0"/>
          </a:p>
          <a:p>
            <a:endParaRPr lang="hu-HU" dirty="0" smtClean="0"/>
          </a:p>
          <a:p>
            <a:r>
              <a:rPr lang="hu-HU" dirty="0" smtClean="0"/>
              <a:t>Versenyképességet biztosít</a:t>
            </a:r>
            <a:endParaRPr lang="hu-HU" dirty="0" smtClean="0"/>
          </a:p>
          <a:p>
            <a:r>
              <a:rPr lang="hu-HU" dirty="0" smtClean="0"/>
              <a:t>A </a:t>
            </a:r>
            <a:r>
              <a:rPr lang="hu-HU" dirty="0" smtClean="0"/>
              <a:t>nem sztenderd megszólalás </a:t>
            </a:r>
            <a:r>
              <a:rPr lang="hu-HU" dirty="0"/>
              <a:t>deficitként értelmeződik</a:t>
            </a:r>
          </a:p>
        </p:txBody>
      </p:sp>
    </p:spTree>
    <p:extLst>
      <p:ext uri="{BB962C8B-B14F-4D97-AF65-F5344CB8AC3E}">
        <p14:creationId xmlns:p14="http://schemas.microsoft.com/office/powerpoint/2010/main" val="15160598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0" y="205979"/>
            <a:ext cx="9144000" cy="857250"/>
          </a:xfrm>
        </p:spPr>
        <p:txBody>
          <a:bodyPr>
            <a:noAutofit/>
          </a:bodyPr>
          <a:lstStyle/>
          <a:p>
            <a:r>
              <a:rPr lang="hu-HU" sz="4000" b="1" dirty="0" smtClean="0"/>
              <a:t>2. lépés: az egyes nyelvek és változatok opponálása</a:t>
            </a:r>
          </a:p>
        </p:txBody>
      </p:sp>
      <p:sp>
        <p:nvSpPr>
          <p:cNvPr id="3" name="Tartalom helye 2"/>
          <p:cNvSpPr>
            <a:spLocks noGrp="1"/>
          </p:cNvSpPr>
          <p:nvPr>
            <p:ph idx="1"/>
          </p:nvPr>
        </p:nvSpPr>
        <p:spPr/>
        <p:txBody>
          <a:bodyPr>
            <a:normAutofit fontScale="70000" lnSpcReduction="20000"/>
          </a:bodyPr>
          <a:lstStyle/>
          <a:p>
            <a:r>
              <a:rPr lang="hu-HU" dirty="0" smtClean="0"/>
              <a:t>A nyelvi hátrányos helyzet metaforája a beszélők  megszólalási módjait olyan </a:t>
            </a:r>
            <a:r>
              <a:rPr lang="hu-HU" dirty="0"/>
              <a:t>oppozíciókkal írja le, </a:t>
            </a:r>
            <a:r>
              <a:rPr lang="hu-HU" dirty="0" smtClean="0"/>
              <a:t>mint</a:t>
            </a:r>
          </a:p>
          <a:p>
            <a:endParaRPr lang="hu-HU" dirty="0"/>
          </a:p>
          <a:p>
            <a:pPr lvl="1"/>
            <a:r>
              <a:rPr lang="hu-HU" dirty="0"/>
              <a:t>A kétnyelvűség (az egynyelvűség ellenében)</a:t>
            </a:r>
          </a:p>
          <a:p>
            <a:pPr lvl="1"/>
            <a:r>
              <a:rPr lang="hu-HU" dirty="0"/>
              <a:t>A </a:t>
            </a:r>
            <a:r>
              <a:rPr lang="hu-HU" dirty="0" err="1"/>
              <a:t>nyelvjárásiasság</a:t>
            </a:r>
            <a:r>
              <a:rPr lang="hu-HU" dirty="0"/>
              <a:t> (</a:t>
            </a:r>
            <a:r>
              <a:rPr lang="hu-HU" dirty="0" err="1"/>
              <a:t>a</a:t>
            </a:r>
            <a:r>
              <a:rPr lang="hu-HU" dirty="0"/>
              <a:t> </a:t>
            </a:r>
            <a:r>
              <a:rPr lang="hu-HU" dirty="0" err="1"/>
              <a:t>köznyelviség</a:t>
            </a:r>
            <a:r>
              <a:rPr lang="hu-HU" dirty="0"/>
              <a:t> ellenében)</a:t>
            </a:r>
          </a:p>
          <a:p>
            <a:pPr lvl="1"/>
            <a:r>
              <a:rPr lang="hu-HU" dirty="0"/>
              <a:t>A csoport- vagy rétegnyelvek használata (szintén a </a:t>
            </a:r>
            <a:r>
              <a:rPr lang="hu-HU" dirty="0" err="1"/>
              <a:t>köznyelviség</a:t>
            </a:r>
            <a:r>
              <a:rPr lang="hu-HU" dirty="0"/>
              <a:t> ellenében</a:t>
            </a:r>
            <a:r>
              <a:rPr lang="hu-HU" dirty="0" smtClean="0"/>
              <a:t>)</a:t>
            </a:r>
          </a:p>
          <a:p>
            <a:pPr lvl="1"/>
            <a:endParaRPr lang="hu-HU" dirty="0" smtClean="0"/>
          </a:p>
          <a:p>
            <a:pPr marL="342900" lvl="1" indent="-342900">
              <a:buFont typeface="Arial" panose="020B0604020202020204" pitchFamily="34" charset="0"/>
              <a:buChar char="•"/>
            </a:pPr>
            <a:r>
              <a:rPr lang="hu-HU" dirty="0"/>
              <a:t>A nyelvi gyakorlatok egy olyan kétpólusú rendszerben értelmeződnek, amelynek egyik pólusához a normálisként tételezett beszédmódok, a másikhoz a deficites beszédmódok rendelhetők (</a:t>
            </a:r>
            <a:r>
              <a:rPr lang="hu-HU" dirty="0" err="1"/>
              <a:t>Jani-Demetriou</a:t>
            </a:r>
            <a:r>
              <a:rPr lang="hu-HU" dirty="0"/>
              <a:t> 2020). </a:t>
            </a:r>
          </a:p>
        </p:txBody>
      </p:sp>
    </p:spTree>
    <p:extLst>
      <p:ext uri="{BB962C8B-B14F-4D97-AF65-F5344CB8AC3E}">
        <p14:creationId xmlns:p14="http://schemas.microsoft.com/office/powerpoint/2010/main" val="15946549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sz="4000" b="1" dirty="0" smtClean="0"/>
              <a:t>A találmány kritikája</a:t>
            </a:r>
            <a:endParaRPr lang="hu-HU" sz="4000" b="1" dirty="0"/>
          </a:p>
        </p:txBody>
      </p:sp>
      <p:sp>
        <p:nvSpPr>
          <p:cNvPr id="3" name="Tartalom helye 2"/>
          <p:cNvSpPr>
            <a:spLocks noGrp="1"/>
          </p:cNvSpPr>
          <p:nvPr>
            <p:ph idx="1"/>
          </p:nvPr>
        </p:nvSpPr>
        <p:spPr>
          <a:xfrm>
            <a:off x="179512" y="1200150"/>
            <a:ext cx="8856984" cy="3819871"/>
          </a:xfrm>
        </p:spPr>
        <p:txBody>
          <a:bodyPr>
            <a:normAutofit fontScale="70000" lnSpcReduction="20000"/>
          </a:bodyPr>
          <a:lstStyle/>
          <a:p>
            <a:r>
              <a:rPr lang="hu-HU" dirty="0" smtClean="0"/>
              <a:t>Nyelvészetileg téves</a:t>
            </a:r>
          </a:p>
          <a:p>
            <a:pPr lvl="1"/>
            <a:r>
              <a:rPr lang="hu-HU" dirty="0"/>
              <a:t>A szókincsbeli elmaradást kognitív elmaradottsággal hozza </a:t>
            </a:r>
            <a:r>
              <a:rPr lang="hu-HU" dirty="0" smtClean="0"/>
              <a:t>összefüggésbe</a:t>
            </a:r>
          </a:p>
          <a:p>
            <a:pPr lvl="1"/>
            <a:r>
              <a:rPr lang="hu-HU" dirty="0" smtClean="0"/>
              <a:t>Nem világos, mik a nyelvileg fejlesztő környezet kritériumai</a:t>
            </a:r>
          </a:p>
          <a:p>
            <a:pPr lvl="1"/>
            <a:r>
              <a:rPr lang="hu-HU" dirty="0" smtClean="0"/>
              <a:t>Nem világos, hogyan hat a környezet a kognitív funkciókra és a nyelvi reprezentációkra</a:t>
            </a:r>
          </a:p>
          <a:p>
            <a:r>
              <a:rPr lang="hu-HU" dirty="0" smtClean="0"/>
              <a:t>Etikailag kifogásolható</a:t>
            </a:r>
          </a:p>
          <a:p>
            <a:pPr lvl="1"/>
            <a:r>
              <a:rPr lang="hu-HU" dirty="0"/>
              <a:t>Önbeteljesítő jóslatként működik</a:t>
            </a:r>
            <a:endParaRPr lang="hu-HU" dirty="0" smtClean="0"/>
          </a:p>
          <a:p>
            <a:r>
              <a:rPr lang="hu-HU" dirty="0" smtClean="0"/>
              <a:t>Pontatlan</a:t>
            </a:r>
          </a:p>
          <a:p>
            <a:pPr lvl="1"/>
            <a:r>
              <a:rPr lang="hu-HU" dirty="0" smtClean="0"/>
              <a:t>Szókincsbeli hiányosságot, szerkesztési sajátosságok hiányosságait, fonológiai reprezentáció eltéréseit diszkurzív minták különbségeit, tehát bármit jelölhet</a:t>
            </a:r>
          </a:p>
          <a:p>
            <a:pPr marL="457200" lvl="1" indent="0">
              <a:buNone/>
            </a:pPr>
            <a:endParaRPr lang="hu-HU" dirty="0"/>
          </a:p>
          <a:p>
            <a:pPr marL="457200" lvl="1" indent="0">
              <a:buNone/>
            </a:pPr>
            <a:endParaRPr lang="hu-HU" dirty="0" smtClean="0"/>
          </a:p>
          <a:p>
            <a:endParaRPr lang="hu-HU" dirty="0"/>
          </a:p>
        </p:txBody>
      </p:sp>
    </p:spTree>
    <p:extLst>
      <p:ext uri="{BB962C8B-B14F-4D97-AF65-F5344CB8AC3E}">
        <p14:creationId xmlns:p14="http://schemas.microsoft.com/office/powerpoint/2010/main" val="6215620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331</TotalTime>
  <Words>846</Words>
  <Application>Microsoft Office PowerPoint</Application>
  <PresentationFormat>Diavetítés a képernyőre (16:9 oldalarány)</PresentationFormat>
  <Paragraphs>91</Paragraphs>
  <Slides>15</Slides>
  <Notes>0</Notes>
  <HiddenSlides>0</HiddenSlides>
  <MMClips>0</MMClips>
  <ScaleCrop>false</ScaleCrop>
  <HeadingPairs>
    <vt:vector size="4" baseType="variant">
      <vt:variant>
        <vt:lpstr>Téma</vt:lpstr>
      </vt:variant>
      <vt:variant>
        <vt:i4>1</vt:i4>
      </vt:variant>
      <vt:variant>
        <vt:lpstr>Diacímek</vt:lpstr>
      </vt:variant>
      <vt:variant>
        <vt:i4>15</vt:i4>
      </vt:variant>
    </vt:vector>
  </HeadingPairs>
  <TitlesOfParts>
    <vt:vector size="16" baseType="lpstr">
      <vt:lpstr>Office-téma</vt:lpstr>
      <vt:lpstr>A nyelvi hátrány: rossz találmány   </vt:lpstr>
      <vt:lpstr>Áttekintés</vt:lpstr>
      <vt:lpstr>Miért találtuk fel?</vt:lpstr>
      <vt:lpstr>Hogyan képzeljük el?</vt:lpstr>
      <vt:lpstr>A feltalálás három lépése</vt:lpstr>
      <vt:lpstr>1. lépés: az egyes nyelvek és változatok képeinek létrehozása</vt:lpstr>
      <vt:lpstr>3. lépés: a sztenderd eszményítése</vt:lpstr>
      <vt:lpstr>2. lépés: az egyes nyelvek és változatok opponálása</vt:lpstr>
      <vt:lpstr>A találmány kritikája</vt:lpstr>
      <vt:lpstr>Alternatíva</vt:lpstr>
      <vt:lpstr>Lingválás</vt:lpstr>
      <vt:lpstr>Mit mond ez a politika és a pedagógia számára?</vt:lpstr>
      <vt:lpstr>Általános (nem nyelvhez kötött) performanciák fejlesztése és kulturális relevancia a kétnyelvűségben translangedu.hu</vt:lpstr>
      <vt:lpstr>Performanciák fejlesztése és kulturális relevancia egynyelvűségben</vt:lpstr>
      <vt:lpstr>Hivatkozások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nyelvi hátrány: rossz találmány</dc:title>
  <dc:creator>oktato</dc:creator>
  <cp:lastModifiedBy>oktato</cp:lastModifiedBy>
  <cp:revision>25</cp:revision>
  <dcterms:created xsi:type="dcterms:W3CDTF">2020-02-18T15:07:57Z</dcterms:created>
  <dcterms:modified xsi:type="dcterms:W3CDTF">2020-02-19T18:00:07Z</dcterms:modified>
</cp:coreProperties>
</file>