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85" r:id="rId4"/>
    <p:sldId id="259" r:id="rId5"/>
    <p:sldId id="260" r:id="rId6"/>
    <p:sldId id="262" r:id="rId7"/>
    <p:sldId id="263" r:id="rId8"/>
    <p:sldId id="261" r:id="rId9"/>
    <p:sldId id="264" r:id="rId10"/>
    <p:sldId id="265" r:id="rId11"/>
    <p:sldId id="279" r:id="rId12"/>
    <p:sldId id="266" r:id="rId13"/>
    <p:sldId id="267" r:id="rId14"/>
    <p:sldId id="268" r:id="rId15"/>
    <p:sldId id="280" r:id="rId16"/>
    <p:sldId id="281" r:id="rId17"/>
    <p:sldId id="282" r:id="rId18"/>
    <p:sldId id="283" r:id="rId19"/>
    <p:sldId id="284" r:id="rId20"/>
    <p:sldId id="277" r:id="rId21"/>
    <p:sldId id="278" r:id="rId22"/>
    <p:sldId id="286" r:id="rId23"/>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tai János Imre" initials="HJ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p:cViewPr varScale="1">
        <p:scale>
          <a:sx n="89" d="100"/>
          <a:sy n="89" d="100"/>
        </p:scale>
        <p:origin x="-84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EF275-4B2D-4733-9BEC-475B3AEC1799}" type="datetimeFigureOut">
              <a:rPr lang="hu-HU" smtClean="0"/>
              <a:t>2019.09.17.</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DB701-0A79-4B70-AA76-7B0BD8B0FA9A}" type="slidenum">
              <a:rPr lang="hu-HU" smtClean="0"/>
              <a:t>‹#›</a:t>
            </a:fld>
            <a:endParaRPr lang="hu-HU"/>
          </a:p>
        </p:txBody>
      </p:sp>
    </p:spTree>
    <p:extLst>
      <p:ext uri="{BB962C8B-B14F-4D97-AF65-F5344CB8AC3E}">
        <p14:creationId xmlns:p14="http://schemas.microsoft.com/office/powerpoint/2010/main" val="233411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0/0a/Open_back_rounded_vowel.og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T</a:t>
            </a:r>
            <a:r>
              <a:rPr lang="en-GB" dirty="0" smtClean="0"/>
              <a:t>hey comprise distinct nodes and intersections, all bound to each other in varied ways. </a:t>
            </a:r>
            <a:endParaRPr lang="hu-HU" dirty="0" smtClean="0"/>
          </a:p>
          <a:p>
            <a:r>
              <a:rPr lang="en-GB" dirty="0" smtClean="0"/>
              <a:t>Rhizomes’ multiplicities are defined by the outside, “the line of flight or deterritorialization, according to which they change in nature and connect with other multiplicities”</a:t>
            </a:r>
            <a:endParaRPr lang="hu-HU" dirty="0" smtClean="0"/>
          </a:p>
          <a:p>
            <a:r>
              <a:rPr lang="en-GB" dirty="0" smtClean="0"/>
              <a:t>regarding discourses around language practices and experiences (</a:t>
            </a:r>
            <a:r>
              <a:rPr lang="en-GB" dirty="0" err="1" smtClean="0"/>
              <a:t>Pietikäinen</a:t>
            </a:r>
            <a:r>
              <a:rPr lang="en-GB" dirty="0" smtClean="0"/>
              <a:t> 2015), the linguistic landscape of </a:t>
            </a:r>
            <a:r>
              <a:rPr lang="en-GB" dirty="0" err="1" smtClean="0"/>
              <a:t>homonationalism</a:t>
            </a:r>
            <a:r>
              <a:rPr lang="en-GB" dirty="0" smtClean="0"/>
              <a:t> (</a:t>
            </a:r>
            <a:r>
              <a:rPr lang="en-GB" dirty="0" err="1" smtClean="0"/>
              <a:t>Milani</a:t>
            </a:r>
            <a:r>
              <a:rPr lang="en-GB" dirty="0" smtClean="0"/>
              <a:t>–</a:t>
            </a:r>
            <a:r>
              <a:rPr lang="en-GB" dirty="0" err="1" smtClean="0"/>
              <a:t>Levon</a:t>
            </a:r>
            <a:r>
              <a:rPr lang="en-GB" dirty="0" smtClean="0"/>
              <a:t> 2016), multilingual and </a:t>
            </a:r>
            <a:r>
              <a:rPr lang="en-GB" dirty="0" err="1" smtClean="0"/>
              <a:t>multisemiotical</a:t>
            </a:r>
            <a:r>
              <a:rPr lang="en-GB" dirty="0" smtClean="0"/>
              <a:t> social media discourses and practices (</a:t>
            </a:r>
            <a:r>
              <a:rPr lang="en-GB" dirty="0" err="1" smtClean="0"/>
              <a:t>Leppänen</a:t>
            </a:r>
            <a:r>
              <a:rPr lang="en-GB" dirty="0" smtClean="0"/>
              <a:t> – </a:t>
            </a:r>
            <a:r>
              <a:rPr lang="en-GB" dirty="0" err="1" smtClean="0"/>
              <a:t>Kytölä</a:t>
            </a:r>
            <a:r>
              <a:rPr lang="en-GB" dirty="0" smtClean="0"/>
              <a:t> 2017), language performance and development of individuals (</a:t>
            </a:r>
            <a:r>
              <a:rPr lang="en-GB" dirty="0" err="1" smtClean="0"/>
              <a:t>Canagarajah</a:t>
            </a:r>
            <a:r>
              <a:rPr lang="en-GB" dirty="0" smtClean="0"/>
              <a:t> 2018), critical sociolinguistics research methods (Heller–</a:t>
            </a:r>
            <a:r>
              <a:rPr lang="en-GB" dirty="0" err="1" smtClean="0"/>
              <a:t>Pietikäinen</a:t>
            </a:r>
            <a:r>
              <a:rPr lang="en-GB" dirty="0" smtClean="0"/>
              <a:t>–</a:t>
            </a:r>
            <a:r>
              <a:rPr lang="en-GB" dirty="0" err="1" smtClean="0"/>
              <a:t>Pujolar</a:t>
            </a:r>
            <a:r>
              <a:rPr lang="en-GB" dirty="0" smtClean="0"/>
              <a:t> 2018) or classroom practices in multilingual education (Prinsloo–Krause 2019). </a:t>
            </a:r>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4</a:t>
            </a:fld>
            <a:endParaRPr lang="hu-HU"/>
          </a:p>
        </p:txBody>
      </p:sp>
    </p:spTree>
    <p:extLst>
      <p:ext uri="{BB962C8B-B14F-4D97-AF65-F5344CB8AC3E}">
        <p14:creationId xmlns:p14="http://schemas.microsoft.com/office/powerpoint/2010/main" val="123366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S</a:t>
            </a:r>
            <a:r>
              <a:rPr lang="en-GB" dirty="0" smtClean="0"/>
              <a:t>harp dilemmas emerge</a:t>
            </a:r>
            <a:r>
              <a:rPr lang="hu-HU" dirty="0" smtClean="0"/>
              <a:t> </a:t>
            </a:r>
            <a:r>
              <a:rPr lang="en-GB" dirty="0" smtClean="0"/>
              <a:t>concerning the tensions between the support of translanguaged ways of speaking and the efforts of minority language maintenance, if in a given locality the minority of speakers are translanguaging by involving also resources of a code which is kept counted as a minority language.</a:t>
            </a:r>
            <a:endParaRPr lang="hu-HU" dirty="0" smtClean="0"/>
          </a:p>
          <a:p>
            <a:endParaRPr lang="hu-HU" dirty="0"/>
          </a:p>
        </p:txBody>
      </p:sp>
      <p:sp>
        <p:nvSpPr>
          <p:cNvPr id="4" name="Dia számának helye 3"/>
          <p:cNvSpPr>
            <a:spLocks noGrp="1"/>
          </p:cNvSpPr>
          <p:nvPr>
            <p:ph type="sldNum" sz="quarter" idx="10"/>
          </p:nvPr>
        </p:nvSpPr>
        <p:spPr/>
        <p:txBody>
          <a:bodyPr/>
          <a:lstStyle/>
          <a:p>
            <a:fld id="{C44DB701-0A79-4B70-AA76-7B0BD8B0FA9A}" type="slidenum">
              <a:rPr lang="hu-HU" smtClean="0"/>
              <a:t>16</a:t>
            </a:fld>
            <a:endParaRPr lang="hu-HU"/>
          </a:p>
        </p:txBody>
      </p:sp>
    </p:spTree>
    <p:extLst>
      <p:ext uri="{BB962C8B-B14F-4D97-AF65-F5344CB8AC3E}">
        <p14:creationId xmlns:p14="http://schemas.microsoft.com/office/powerpoint/2010/main" val="403561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but this is the exception rather than the rule.</a:t>
            </a:r>
            <a:endParaRPr lang="hu-HU" dirty="0" smtClean="0"/>
          </a:p>
        </p:txBody>
      </p:sp>
      <p:sp>
        <p:nvSpPr>
          <p:cNvPr id="4" name="Dia számának helye 3"/>
          <p:cNvSpPr>
            <a:spLocks noGrp="1"/>
          </p:cNvSpPr>
          <p:nvPr>
            <p:ph type="sldNum" sz="quarter" idx="10"/>
          </p:nvPr>
        </p:nvSpPr>
        <p:spPr/>
        <p:txBody>
          <a:bodyPr/>
          <a:lstStyle/>
          <a:p>
            <a:fld id="{C44DB701-0A79-4B70-AA76-7B0BD8B0FA9A}" type="slidenum">
              <a:rPr lang="hu-HU" smtClean="0"/>
              <a:t>17</a:t>
            </a:fld>
            <a:endParaRPr lang="hu-HU"/>
          </a:p>
        </p:txBody>
      </p:sp>
    </p:spTree>
    <p:extLst>
      <p:ext uri="{BB962C8B-B14F-4D97-AF65-F5344CB8AC3E}">
        <p14:creationId xmlns:p14="http://schemas.microsoft.com/office/powerpoint/2010/main" val="85653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5</a:t>
            </a:fld>
            <a:endParaRPr lang="hu-HU"/>
          </a:p>
        </p:txBody>
      </p:sp>
    </p:spTree>
    <p:extLst>
      <p:ext uri="{BB962C8B-B14F-4D97-AF65-F5344CB8AC3E}">
        <p14:creationId xmlns:p14="http://schemas.microsoft.com/office/powerpoint/2010/main" val="157109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err="1" smtClean="0"/>
              <a:t>To</a:t>
            </a:r>
            <a:r>
              <a:rPr lang="hu-HU" smtClean="0"/>
              <a:t> </a:t>
            </a:r>
            <a:r>
              <a:rPr lang="hu-HU" err="1" smtClean="0"/>
              <a:t>reach</a:t>
            </a:r>
            <a:r>
              <a:rPr lang="hu-HU" baseline="0" smtClean="0"/>
              <a:t> </a:t>
            </a:r>
            <a:r>
              <a:rPr lang="hu-HU" baseline="0" err="1" smtClean="0"/>
              <a:t>my</a:t>
            </a:r>
            <a:r>
              <a:rPr lang="hu-HU" baseline="0" smtClean="0"/>
              <a:t> </a:t>
            </a:r>
            <a:r>
              <a:rPr lang="hu-HU" baseline="0" err="1" smtClean="0"/>
              <a:t>goals</a:t>
            </a:r>
            <a:endParaRPr lang="hu-HU" baseline="0" smtClean="0"/>
          </a:p>
          <a:p>
            <a:r>
              <a:rPr lang="hu-HU" baseline="0" err="1" smtClean="0"/>
              <a:t>divided</a:t>
            </a:r>
            <a:endParaRPr lang="hu-HU" smtClean="0"/>
          </a:p>
          <a:p>
            <a:r>
              <a:rPr lang="hu-HU" err="1" smtClean="0"/>
              <a:t>To</a:t>
            </a:r>
            <a:r>
              <a:rPr lang="hu-HU" baseline="0" smtClean="0"/>
              <a:t> </a:t>
            </a:r>
            <a:r>
              <a:rPr lang="hu-HU" baseline="0" err="1" smtClean="0"/>
              <a:t>run</a:t>
            </a:r>
            <a:r>
              <a:rPr lang="hu-HU" baseline="0" smtClean="0"/>
              <a:t> a project</a:t>
            </a:r>
          </a:p>
          <a:p>
            <a:r>
              <a:rPr lang="hu-HU" baseline="0" err="1" smtClean="0"/>
              <a:t>Consists</a:t>
            </a:r>
            <a:r>
              <a:rPr lang="hu-HU" baseline="0" smtClean="0"/>
              <a:t> of </a:t>
            </a:r>
            <a:r>
              <a:rPr lang="hu-HU" baseline="0" err="1" smtClean="0"/>
              <a:t>two</a:t>
            </a:r>
            <a:r>
              <a:rPr lang="hu-HU" baseline="0" smtClean="0"/>
              <a:t> </a:t>
            </a:r>
            <a:r>
              <a:rPr lang="hu-HU" baseline="0" err="1" smtClean="0"/>
              <a:t>parts</a:t>
            </a:r>
            <a:r>
              <a:rPr lang="hu-HU" baseline="0" smtClean="0"/>
              <a:t>, more </a:t>
            </a:r>
            <a:r>
              <a:rPr lang="hu-HU" baseline="0" err="1" smtClean="0"/>
              <a:t>precisely</a:t>
            </a:r>
            <a:r>
              <a:rPr lang="hu-HU" baseline="0" smtClean="0"/>
              <a:t> </a:t>
            </a:r>
            <a:r>
              <a:rPr lang="hu-HU" baseline="0" err="1" smtClean="0"/>
              <a:t>we</a:t>
            </a:r>
            <a:r>
              <a:rPr lang="hu-HU" baseline="0" smtClean="0"/>
              <a:t> </a:t>
            </a:r>
            <a:r>
              <a:rPr lang="hu-HU" baseline="0" err="1" smtClean="0"/>
              <a:t>run</a:t>
            </a:r>
            <a:r>
              <a:rPr lang="hu-HU" baseline="0" smtClean="0"/>
              <a:t> </a:t>
            </a:r>
            <a:r>
              <a:rPr lang="hu-HU" baseline="0" err="1" smtClean="0"/>
              <a:t>two</a:t>
            </a:r>
            <a:r>
              <a:rPr lang="hu-HU" baseline="0" smtClean="0"/>
              <a:t> </a:t>
            </a:r>
            <a:r>
              <a:rPr lang="hu-HU" baseline="0" err="1" smtClean="0"/>
              <a:t>projects</a:t>
            </a:r>
            <a:endParaRPr lang="hu-HU" smtClean="0"/>
          </a:p>
          <a:p>
            <a:r>
              <a:rPr lang="hu-HU" err="1" smtClean="0"/>
              <a:t>At</a:t>
            </a:r>
            <a:r>
              <a:rPr lang="hu-HU" smtClean="0"/>
              <a:t> </a:t>
            </a:r>
            <a:r>
              <a:rPr lang="hu-HU" err="1" smtClean="0"/>
              <a:t>the</a:t>
            </a:r>
            <a:r>
              <a:rPr lang="hu-HU" smtClean="0"/>
              <a:t> </a:t>
            </a:r>
            <a:r>
              <a:rPr lang="hu-HU" err="1" smtClean="0"/>
              <a:t>edge</a:t>
            </a:r>
            <a:r>
              <a:rPr lang="hu-HU" smtClean="0"/>
              <a:t> of tiszavasvári</a:t>
            </a:r>
          </a:p>
          <a:p>
            <a:pPr marL="0" marR="0" indent="0" algn="l" defTabSz="914400" rtl="0" eaLnBrk="1" fontAlgn="auto" latinLnBrk="0" hangingPunct="1">
              <a:lnSpc>
                <a:spcPct val="100000"/>
              </a:lnSpc>
              <a:spcBef>
                <a:spcPts val="0"/>
              </a:spcBef>
              <a:spcAft>
                <a:spcPts val="0"/>
              </a:spcAft>
              <a:buClrTx/>
              <a:buSzTx/>
              <a:buFontTx/>
              <a:buNone/>
              <a:tabLst/>
              <a:defRPr/>
            </a:pPr>
            <a:r>
              <a:rPr lang="hu-HU" err="1" smtClean="0"/>
              <a:t>Considered</a:t>
            </a:r>
            <a:r>
              <a:rPr lang="hu-HU" baseline="0" smtClean="0"/>
              <a:t> </a:t>
            </a:r>
            <a:r>
              <a:rPr lang="hu-HU" baseline="0" err="1" smtClean="0"/>
              <a:t>to</a:t>
            </a:r>
            <a:r>
              <a:rPr lang="hu-HU" baseline="0" smtClean="0"/>
              <a:t> be Roma</a:t>
            </a:r>
          </a:p>
          <a:p>
            <a:pPr marL="0" marR="0" indent="0" algn="l" defTabSz="914400" rtl="0" eaLnBrk="1" fontAlgn="auto" latinLnBrk="0" hangingPunct="1">
              <a:lnSpc>
                <a:spcPct val="100000"/>
              </a:lnSpc>
              <a:spcBef>
                <a:spcPts val="0"/>
              </a:spcBef>
              <a:spcAft>
                <a:spcPts val="0"/>
              </a:spcAft>
              <a:buClrTx/>
              <a:buSzTx/>
              <a:buFontTx/>
              <a:buNone/>
              <a:tabLst/>
              <a:defRPr/>
            </a:pPr>
            <a:r>
              <a:rPr lang="hu-HU" baseline="0" err="1" smtClean="0"/>
              <a:t>use</a:t>
            </a:r>
            <a:r>
              <a:rPr lang="hu-HU" baseline="0" smtClean="0"/>
              <a:t>, </a:t>
            </a:r>
            <a:r>
              <a:rPr lang="hu-HU" baseline="0" err="1" smtClean="0"/>
              <a:t>complex</a:t>
            </a:r>
            <a:endParaRPr lang="hu-HU" smtClean="0"/>
          </a:p>
          <a:p>
            <a:endParaRPr lang="hu-HU"/>
          </a:p>
        </p:txBody>
      </p:sp>
      <p:sp>
        <p:nvSpPr>
          <p:cNvPr id="4" name="Dia számának helye 3"/>
          <p:cNvSpPr>
            <a:spLocks noGrp="1"/>
          </p:cNvSpPr>
          <p:nvPr>
            <p:ph type="sldNum" sz="quarter" idx="10"/>
          </p:nvPr>
        </p:nvSpPr>
        <p:spPr/>
        <p:txBody>
          <a:bodyPr/>
          <a:lstStyle/>
          <a:p>
            <a:fld id="{E9C63307-7B56-4D97-9F17-AD861EE10B20}" type="slidenum">
              <a:rPr lang="hu-HU" smtClean="0"/>
              <a:t>6</a:t>
            </a:fld>
            <a:endParaRPr lang="hu-HU"/>
          </a:p>
        </p:txBody>
      </p:sp>
    </p:spTree>
    <p:extLst>
      <p:ext uri="{BB962C8B-B14F-4D97-AF65-F5344CB8AC3E}">
        <p14:creationId xmlns:p14="http://schemas.microsoft.com/office/powerpoint/2010/main" val="351385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smtClean="0"/>
          </a:p>
          <a:p>
            <a:r>
              <a:rPr lang="en-GB" dirty="0" smtClean="0"/>
              <a:t>, encompassing a wide range of the fields in linguistics and pedagogy</a:t>
            </a:r>
            <a:endParaRPr lang="hu-HU" dirty="0" smtClean="0"/>
          </a:p>
          <a:p>
            <a:r>
              <a:rPr lang="en-GB" dirty="0" smtClean="0"/>
              <a:t> Participants relied in the beginning mostly on principles summarized by myself (based on García – Kleyn 2016, García et al 2017) in Hungarian. Later on, they created local practices and evolved their own translanguaging stances.</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However, the latter is still strictly followed by some of the educators. Similarly, the whole project, from its beginnings with a local character and initialized by non-official actors, is evolving among the given circumstances of educational policies of the nation state and is not affecting curricular and assessment issues. </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linguistic ethnographic fieldwork activities were carried out to become acquainted with language ideologies and practices in the locality</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T</a:t>
            </a:r>
            <a:r>
              <a:rPr lang="en-GB" dirty="0" smtClean="0"/>
              <a:t>he project</a:t>
            </a:r>
            <a:r>
              <a:rPr lang="hu-HU" dirty="0" smtClean="0"/>
              <a:t> has</a:t>
            </a:r>
            <a:r>
              <a:rPr lang="en-GB" dirty="0" smtClean="0"/>
              <a:t> from its beginnings a local character and</a:t>
            </a:r>
            <a:r>
              <a:rPr lang="hu-HU" dirty="0" smtClean="0"/>
              <a:t> is</a:t>
            </a:r>
            <a:r>
              <a:rPr lang="en-GB" dirty="0" smtClean="0"/>
              <a:t> initialized by non-official actors</a:t>
            </a:r>
            <a:r>
              <a:rPr lang="hu-HU" dirty="0" smtClean="0"/>
              <a:t>:</a:t>
            </a:r>
            <a:r>
              <a:rPr lang="en-GB" dirty="0" smtClean="0"/>
              <a:t> is evolving among the given circumstances of educational policies of the nation state and is not affecting curricular and assessment issues</a:t>
            </a:r>
            <a:endParaRPr lang="hu-HU" dirty="0" smtClean="0"/>
          </a:p>
          <a:p>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7</a:t>
            </a:fld>
            <a:endParaRPr lang="hu-HU"/>
          </a:p>
        </p:txBody>
      </p:sp>
    </p:spTree>
    <p:extLst>
      <p:ext uri="{BB962C8B-B14F-4D97-AF65-F5344CB8AC3E}">
        <p14:creationId xmlns:p14="http://schemas.microsoft.com/office/powerpoint/2010/main" val="42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Auers</a:t>
            </a:r>
            <a:r>
              <a:rPr lang="hu-HU"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last example (referred from </a:t>
            </a:r>
            <a:r>
              <a:rPr lang="en-GB" sz="1200" kern="1200" dirty="0" err="1" smtClean="0">
                <a:solidFill>
                  <a:schemeClr val="tx1"/>
                </a:solidFill>
                <a:effectLst/>
                <a:latin typeface="+mn-lt"/>
                <a:ea typeface="+mn-ea"/>
                <a:cs typeface="+mn-cs"/>
              </a:rPr>
              <a:t>Blackledge</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Creese</a:t>
            </a:r>
            <a:r>
              <a:rPr lang="en-GB" sz="1200" kern="1200" dirty="0" smtClean="0">
                <a:solidFill>
                  <a:schemeClr val="tx1"/>
                </a:solidFill>
                <a:effectLst/>
                <a:latin typeface="+mn-lt"/>
                <a:ea typeface="+mn-ea"/>
                <a:cs typeface="+mn-cs"/>
              </a:rPr>
              <a:t> 2010: 208–209) is in his interpretation a case for code-switching between vernacular British English and a Gujarati/British English mixed register</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GB" dirty="0" err="1" smtClean="0"/>
              <a:t>Deleuze</a:t>
            </a:r>
            <a:r>
              <a:rPr lang="en-GB" dirty="0" smtClean="0"/>
              <a:t> and </a:t>
            </a:r>
            <a:r>
              <a:rPr lang="en-GB" dirty="0" err="1" smtClean="0"/>
              <a:t>Guattari</a:t>
            </a:r>
            <a:r>
              <a:rPr lang="en-GB" dirty="0" smtClean="0"/>
              <a:t> stress that “even a discipline as “advanced” as linguistics retains the root-tree as its fundamental image” (</a:t>
            </a:r>
            <a:r>
              <a:rPr lang="en-GB" dirty="0" err="1" smtClean="0"/>
              <a:t>Deleuze</a:t>
            </a:r>
            <a:r>
              <a:rPr lang="en-GB" dirty="0" smtClean="0"/>
              <a:t>–</a:t>
            </a:r>
            <a:r>
              <a:rPr lang="en-GB" dirty="0" err="1" smtClean="0"/>
              <a:t>Guattari</a:t>
            </a:r>
            <a:r>
              <a:rPr lang="en-GB" dirty="0" smtClean="0"/>
              <a:t> 1987: 5). They exemplify this thesis exactly with Chomsky’s phrase-structure claiming that “this system of thought has never reached an understanding of multiplicity” (ibid.). What they promote instead of the root tree image is exactly that kind of </a:t>
            </a:r>
            <a:r>
              <a:rPr lang="en-GB" dirty="0" err="1" smtClean="0"/>
              <a:t>unexactitude</a:t>
            </a:r>
            <a:r>
              <a:rPr lang="en-GB" dirty="0" smtClean="0"/>
              <a:t>, which is hold by MacSwan and Auer against translanguaging regarding incongruity and losing sight: “</a:t>
            </a:r>
            <a:r>
              <a:rPr lang="en-GB" dirty="0" err="1" smtClean="0"/>
              <a:t>anexactitude</a:t>
            </a:r>
            <a:r>
              <a:rPr lang="en-GB" dirty="0" smtClean="0"/>
              <a:t> is in no way an approximation; on the contrary, it is the exact passage of that which is under way. We invoke one dualism only in order to challenge another. We employ a dualism of models only in order to arrive at a process that challenges all models. Each time, mental correctives are necessary to undo the dualisms we had no wish to construct but through which we pass. Arrive at the magic formula we all seek – PLURALISM=MONISM” (</a:t>
            </a:r>
            <a:r>
              <a:rPr lang="en-GB" dirty="0" err="1" smtClean="0"/>
              <a:t>Deleuze</a:t>
            </a:r>
            <a:r>
              <a:rPr lang="en-GB" dirty="0" smtClean="0"/>
              <a:t> and </a:t>
            </a:r>
            <a:r>
              <a:rPr lang="en-GB" dirty="0" err="1" smtClean="0"/>
              <a:t>Guattari</a:t>
            </a:r>
            <a:r>
              <a:rPr lang="en-GB" dirty="0" smtClean="0"/>
              <a:t> 1987: 20, capitalizing in the original).</a:t>
            </a:r>
            <a:endParaRPr lang="hu-HU" dirty="0" smtClean="0"/>
          </a:p>
          <a:p>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9</a:t>
            </a:fld>
            <a:endParaRPr lang="hu-HU"/>
          </a:p>
        </p:txBody>
      </p:sp>
    </p:spTree>
    <p:extLst>
      <p:ext uri="{BB962C8B-B14F-4D97-AF65-F5344CB8AC3E}">
        <p14:creationId xmlns:p14="http://schemas.microsoft.com/office/powerpoint/2010/main" val="173765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what way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could</a:t>
            </a:r>
            <a:r>
              <a:rPr lang="hu-HU" sz="1200" kern="1200" baseline="0" dirty="0" smtClean="0">
                <a:solidFill>
                  <a:schemeClr val="tx1"/>
                </a:solidFill>
                <a:effectLst/>
                <a:latin typeface="+mn-lt"/>
                <a:ea typeface="+mn-ea"/>
                <a:cs typeface="+mn-cs"/>
              </a:rPr>
              <a:t> be </a:t>
            </a:r>
            <a:r>
              <a:rPr lang="hu-HU" sz="1200" kern="1200" baseline="0" dirty="0" err="1" smtClean="0">
                <a:solidFill>
                  <a:schemeClr val="tx1"/>
                </a:solidFill>
                <a:effectLst/>
                <a:latin typeface="+mn-lt"/>
                <a:ea typeface="+mn-ea"/>
                <a:cs typeface="+mn-cs"/>
              </a:rPr>
              <a:t>distinguished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alternational</a:t>
            </a:r>
            <a:r>
              <a:rPr lang="en-US" sz="1200" kern="1200" dirty="0" smtClean="0">
                <a:solidFill>
                  <a:schemeClr val="tx1"/>
                </a:solidFill>
                <a:effectLst/>
                <a:latin typeface="+mn-lt"/>
                <a:ea typeface="+mn-ea"/>
                <a:cs typeface="+mn-cs"/>
              </a:rPr>
              <a:t> mixing and switching to the Hungarian monolingual code</a:t>
            </a:r>
            <a:r>
              <a:rPr lang="hu-H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t>
            </a:r>
            <a:r>
              <a:rPr lang="hu-HU" baseline="0" dirty="0" smtClean="0"/>
              <a:t> R</a:t>
            </a:r>
            <a:r>
              <a:rPr lang="en-US" dirty="0" err="1" smtClean="0"/>
              <a:t>esources</a:t>
            </a:r>
            <a:r>
              <a:rPr lang="en-US" dirty="0" smtClean="0"/>
              <a:t> in this conversation are assigned differently from a scholarly point of view and from the point of views of Hungarian monolinguals and Romani-Hungarian bilinguals. For example, the resource </a:t>
            </a:r>
            <a:r>
              <a:rPr lang="en-US" b="1" i="1" dirty="0" err="1" smtClean="0"/>
              <a:t>csápátová</a:t>
            </a:r>
            <a:r>
              <a:rPr lang="en-US" dirty="0" smtClean="0"/>
              <a:t> is in a scholarly point of view a loanword (Hungarian </a:t>
            </a:r>
            <a:r>
              <a:rPr lang="en-US" i="1" dirty="0" err="1" smtClean="0"/>
              <a:t>csapat</a:t>
            </a:r>
            <a:r>
              <a:rPr lang="en-US" dirty="0" smtClean="0"/>
              <a:t> ‘team’) with </a:t>
            </a:r>
            <a:r>
              <a:rPr lang="en-US" dirty="0" err="1" smtClean="0"/>
              <a:t>insertational</a:t>
            </a:r>
            <a:r>
              <a:rPr lang="en-US" dirty="0" smtClean="0"/>
              <a:t> mixing (it has a Romani affix). It is in the assessment of Hungarian monolingual teachers at the school a Hungarian word. However, when speaking translanguaged, it is pronounced by the students differently from its Hungarian pronunciation (with two [a]-s instead of </a:t>
            </a:r>
            <a:r>
              <a:rPr lang="en-US" dirty="0" smtClean="0">
                <a:hlinkClick r:id="rId3" tooltip="Open back rounded vowel.ogg"/>
              </a:rPr>
              <a:t>[ɒ]</a:t>
            </a:r>
            <a:r>
              <a:rPr lang="en-US" dirty="0" smtClean="0"/>
              <a:t>-s in the root). For this reason, Roma speakers, especially youngsters and children tend to hold it for a Romani word. </a:t>
            </a:r>
            <a:endParaRPr lang="hu-HU" dirty="0" smtClean="0"/>
          </a:p>
          <a:p>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10</a:t>
            </a:fld>
            <a:endParaRPr lang="hu-HU"/>
          </a:p>
        </p:txBody>
      </p:sp>
    </p:spTree>
    <p:extLst>
      <p:ext uri="{BB962C8B-B14F-4D97-AF65-F5344CB8AC3E}">
        <p14:creationId xmlns:p14="http://schemas.microsoft.com/office/powerpoint/2010/main" val="319710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summary of the girl is based on a group work task about Roma music in Hungary. At the beginning of the lesson, students read and discussed a Hungarian text and watched some Hungarian-speaking videos about the topic. Then, in a teacher-guided translanguaging group work session (just like in the original meaning by Williams [1994]), they produced some Romani outputs. The work of the girls’ group was then summarized by her in front of the camera. (The video recording has been made to carry out a subproject, in the framework of which students of the school develop short educational translanguaging videos for younger students of the school). </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Translanguaging follows a different, rhizomatic logic, which may seem incongruous from a code switching point of view, but has some benefits. From this point of view, the sentences quoted in the extracts are part of rhizomatic multiplicities, embedded in other extra-linguistic multiplicities of the local reality. The comparison of the two extracts shows one from the “line of flight or deterritorialization, according to which they (multiplicities) change in nature” (</a:t>
            </a:r>
            <a:r>
              <a:rPr lang="en-GB" dirty="0" err="1" smtClean="0"/>
              <a:t>Deleuze</a:t>
            </a:r>
            <a:r>
              <a:rPr lang="en-GB" dirty="0" smtClean="0"/>
              <a:t> – </a:t>
            </a:r>
            <a:r>
              <a:rPr lang="en-GB" dirty="0" err="1" smtClean="0"/>
              <a:t>Guattari</a:t>
            </a:r>
            <a:r>
              <a:rPr lang="en-GB" dirty="0" smtClean="0"/>
              <a:t> 1987: 9): translanguaged ways of speaking has changed their nature in a way, which could be described from a code-switching point of view as a shift from code-switching mode (between a monolingual code and a mixed code) to speaking in a single mixed-code. Furthermore, the rhizomatic multiplicity of this ways of speaking is also a result of the different ideological stances of the people participating in or affected by the project: there are different possibilities to assign these ways of speaking regarding their belonging to one or the other language. For these reasons, translanguaging is not about losing sight of diverse bilingual practices. On the contrary, due to its’ rhizomatic features it is suitable to involve new, speaker-related dimensions in the description of bi- and multilingual ways of speaking.</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a:p>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12</a:t>
            </a:fld>
            <a:endParaRPr lang="hu-HU"/>
          </a:p>
        </p:txBody>
      </p:sp>
    </p:spTree>
    <p:extLst>
      <p:ext uri="{BB962C8B-B14F-4D97-AF65-F5344CB8AC3E}">
        <p14:creationId xmlns:p14="http://schemas.microsoft.com/office/powerpoint/2010/main" val="168615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en-GB" dirty="0" smtClean="0"/>
              <a:t>, given that debate over language</a:t>
            </a:r>
            <a:r>
              <a:rPr lang="hu-HU" dirty="0" smtClean="0"/>
              <a:t> </a:t>
            </a:r>
            <a:r>
              <a:rPr lang="en-GB" dirty="0" smtClean="0"/>
              <a:t>will almost always involve ‘abortion politics’”</a:t>
            </a:r>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13</a:t>
            </a:fld>
            <a:endParaRPr lang="hu-HU"/>
          </a:p>
        </p:txBody>
      </p:sp>
    </p:spTree>
    <p:extLst>
      <p:ext uri="{BB962C8B-B14F-4D97-AF65-F5344CB8AC3E}">
        <p14:creationId xmlns:p14="http://schemas.microsoft.com/office/powerpoint/2010/main" val="391178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en-GB" sz="1200" dirty="0" smtClean="0"/>
              <a:t>in line with the rhisomatic nature of translanguaging</a:t>
            </a:r>
            <a:r>
              <a:rPr lang="hu-HU" sz="1200" dirty="0" smtClean="0"/>
              <a:t>:</a:t>
            </a:r>
            <a:br>
              <a:rPr lang="hu-HU" sz="1200" dirty="0" smtClean="0"/>
            </a:br>
            <a:r>
              <a:rPr lang="en-GB" sz="1000" dirty="0" smtClean="0"/>
              <a:t>they </a:t>
            </a:r>
            <a:endParaRPr lang="hu-HU" sz="1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err="1" smtClean="0"/>
              <a:t>In</a:t>
            </a:r>
            <a:r>
              <a:rPr lang="hu-HU" dirty="0" smtClean="0"/>
              <a:t> Tiszavasvári </a:t>
            </a:r>
            <a:r>
              <a:rPr lang="hu-HU" dirty="0" err="1" smtClean="0"/>
              <a:t>we</a:t>
            </a:r>
            <a:r>
              <a:rPr lang="hu-HU" dirty="0" smtClean="0"/>
              <a:t> </a:t>
            </a:r>
            <a:r>
              <a:rPr lang="en-GB" dirty="0" smtClean="0"/>
              <a:t>do not intend to replace the Hungarian language of instruction with translanguaged ways of speaking, bearing in mind in agreement with Jaspers that a researcher has to act as honest broker of alternatives among the rhisomatic multiplicities coming together in a translanguaging project.</a:t>
            </a:r>
            <a:endParaRPr lang="hu-HU" dirty="0" smtClean="0"/>
          </a:p>
          <a:p>
            <a:r>
              <a:rPr lang="en-GB" dirty="0" smtClean="0"/>
              <a:t>dealing with teachers’ fears to apply translanguaging in mainstream classes, Duarte examined and proved that students have predominantly „on-task talk in the translanguaging sequences, with a clear dominance of cognitively demanding speech acts” (</a:t>
            </a:r>
            <a:r>
              <a:rPr lang="hu-HU" dirty="0" err="1" smtClean="0"/>
              <a:t>Duarte</a:t>
            </a:r>
            <a:r>
              <a:rPr lang="hu-HU" dirty="0" smtClean="0"/>
              <a:t> </a:t>
            </a:r>
            <a:r>
              <a:rPr lang="en-GB" dirty="0" smtClean="0"/>
              <a:t>2019: 162)</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Similarly, translanguaging conceivably can be as dominant as monolingual ideologies. However, it is in the locality where our project runs a remote and blurry contingency (probably similar to other localities of the global north). Monolingual and standard ideologies interweave everyday life so intensively, that even educators who actively participate in the project see translanguaging more as a scaffold for learning the monolingual code and not as a transformative means (see García and Kleyn 2016: 21). They do not intend to replace the Hungarian language of instruction with translanguaged ways of speaking. Neither do I, bearing in mind in agreement with Jaspers that a researcher has to act as honest broker of alternatives among the rhisomatic multiplicities coming together in a translanguaging project. However, in spite of taking a scaffolding stance, educators experience transformations regarding their pedagogical practices and the norms of communication at school. </a:t>
            </a:r>
            <a:endParaRPr lang="hu-HU" dirty="0"/>
          </a:p>
        </p:txBody>
      </p:sp>
      <p:sp>
        <p:nvSpPr>
          <p:cNvPr id="4" name="Dia számának helye 3"/>
          <p:cNvSpPr>
            <a:spLocks noGrp="1"/>
          </p:cNvSpPr>
          <p:nvPr>
            <p:ph type="sldNum" sz="quarter" idx="10"/>
          </p:nvPr>
        </p:nvSpPr>
        <p:spPr/>
        <p:txBody>
          <a:bodyPr/>
          <a:lstStyle/>
          <a:p>
            <a:fld id="{85AA0C7A-A536-4368-B339-1EB5E882E454}" type="slidenum">
              <a:rPr lang="hu-HU" smtClean="0"/>
              <a:t>14</a:t>
            </a:fld>
            <a:endParaRPr lang="hu-HU"/>
          </a:p>
        </p:txBody>
      </p:sp>
    </p:spTree>
    <p:extLst>
      <p:ext uri="{BB962C8B-B14F-4D97-AF65-F5344CB8AC3E}">
        <p14:creationId xmlns:p14="http://schemas.microsoft.com/office/powerpoint/2010/main" val="385439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C726929-1CC6-43AD-8162-8BB845696FD8}" type="datetimeFigureOut">
              <a:rPr lang="hu-HU" smtClean="0"/>
              <a:t>2019.09.17.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42625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C726929-1CC6-43AD-8162-8BB845696FD8}" type="datetimeFigureOut">
              <a:rPr lang="hu-HU" smtClean="0"/>
              <a:t>2019.09.17.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188586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C726929-1CC6-43AD-8162-8BB845696FD8}" type="datetimeFigureOut">
              <a:rPr lang="hu-HU" smtClean="0"/>
              <a:t>2019.09.17.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418099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C726929-1CC6-43AD-8162-8BB845696FD8}" type="datetimeFigureOut">
              <a:rPr lang="hu-HU" smtClean="0"/>
              <a:t>2019.09.17.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312633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C726929-1CC6-43AD-8162-8BB845696FD8}" type="datetimeFigureOut">
              <a:rPr lang="hu-HU" smtClean="0"/>
              <a:t>2019.09.17.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268929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C726929-1CC6-43AD-8162-8BB845696FD8}" type="datetimeFigureOut">
              <a:rPr lang="hu-HU" smtClean="0"/>
              <a:t>2019.09.17.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5653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C726929-1CC6-43AD-8162-8BB845696FD8}" type="datetimeFigureOut">
              <a:rPr lang="hu-HU" smtClean="0"/>
              <a:t>2019.09.17.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34018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C726929-1CC6-43AD-8162-8BB845696FD8}" type="datetimeFigureOut">
              <a:rPr lang="hu-HU" smtClean="0"/>
              <a:t>2019.09.17.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210595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C726929-1CC6-43AD-8162-8BB845696FD8}" type="datetimeFigureOut">
              <a:rPr lang="hu-HU" smtClean="0"/>
              <a:t>2019.09.17.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170093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C726929-1CC6-43AD-8162-8BB845696FD8}" type="datetimeFigureOut">
              <a:rPr lang="hu-HU" smtClean="0"/>
              <a:t>2019.09.17.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122236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C726929-1CC6-43AD-8162-8BB845696FD8}" type="datetimeFigureOut">
              <a:rPr lang="hu-HU" smtClean="0"/>
              <a:t>2019.09.17.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69397A9-3890-41BB-9C1E-0C541A562031}" type="slidenum">
              <a:rPr lang="hu-HU" smtClean="0"/>
              <a:t>‹#›</a:t>
            </a:fld>
            <a:endParaRPr lang="hu-HU"/>
          </a:p>
        </p:txBody>
      </p:sp>
    </p:spTree>
    <p:extLst>
      <p:ext uri="{BB962C8B-B14F-4D97-AF65-F5344CB8AC3E}">
        <p14:creationId xmlns:p14="http://schemas.microsoft.com/office/powerpoint/2010/main" val="135115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726929-1CC6-43AD-8162-8BB845696FD8}" type="datetimeFigureOut">
              <a:rPr lang="hu-HU" smtClean="0"/>
              <a:t>2019.09.17.</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69397A9-3890-41BB-9C1E-0C541A562031}" type="slidenum">
              <a:rPr lang="hu-HU" smtClean="0"/>
              <a:t>‹#›</a:t>
            </a:fld>
            <a:endParaRPr lang="hu-HU"/>
          </a:p>
        </p:txBody>
      </p:sp>
    </p:spTree>
    <p:extLst>
      <p:ext uri="{BB962C8B-B14F-4D97-AF65-F5344CB8AC3E}">
        <p14:creationId xmlns:p14="http://schemas.microsoft.com/office/powerpoint/2010/main" val="4051599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hyperlink" Target="https://upload.wikimedia.org/wikipedia/commons/0/0a/Open_back_rounded_vowel.og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515/applirev-2018-008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597820"/>
            <a:ext cx="9144000" cy="1102519"/>
          </a:xfrm>
        </p:spPr>
        <p:txBody>
          <a:bodyPr>
            <a:noAutofit/>
          </a:bodyPr>
          <a:lstStyle/>
          <a:p>
            <a:r>
              <a:rPr lang="en-US" sz="3600" b="1" dirty="0"/>
              <a:t>Translanguaging instead of standardization in Romani education  </a:t>
            </a:r>
            <a:r>
              <a:rPr lang="hu-HU" sz="3600" b="1" dirty="0" smtClean="0"/>
              <a:t/>
            </a:r>
            <a:br>
              <a:rPr lang="hu-HU" sz="3600" b="1" dirty="0" smtClean="0"/>
            </a:br>
            <a:r>
              <a:rPr lang="hu-HU" sz="3800" b="1" dirty="0" smtClean="0"/>
              <a:t>(</a:t>
            </a:r>
            <a:r>
              <a:rPr lang="hu-HU" sz="3000" b="1" dirty="0" smtClean="0"/>
              <a:t>Translanguaging </a:t>
            </a:r>
            <a:r>
              <a:rPr lang="hu-HU" sz="3000" b="1" dirty="0" err="1" smtClean="0"/>
              <a:t>as</a:t>
            </a:r>
            <a:r>
              <a:rPr lang="hu-HU" sz="3000" b="1" dirty="0" smtClean="0"/>
              <a:t> a rhizomatic </a:t>
            </a:r>
            <a:r>
              <a:rPr lang="hu-HU" sz="3000" b="1" dirty="0" err="1" smtClean="0"/>
              <a:t>multiplicity</a:t>
            </a:r>
            <a:r>
              <a:rPr lang="hu-HU" sz="3000" b="1" dirty="0" smtClean="0"/>
              <a:t>)</a:t>
            </a:r>
            <a:endParaRPr lang="hu-HU" sz="3000" b="1" dirty="0"/>
          </a:p>
        </p:txBody>
      </p:sp>
      <p:sp>
        <p:nvSpPr>
          <p:cNvPr id="3" name="Alcím 2"/>
          <p:cNvSpPr>
            <a:spLocks noGrp="1"/>
          </p:cNvSpPr>
          <p:nvPr>
            <p:ph type="subTitle" idx="1"/>
          </p:nvPr>
        </p:nvSpPr>
        <p:spPr>
          <a:xfrm>
            <a:off x="467544" y="2914650"/>
            <a:ext cx="8280920" cy="1745332"/>
          </a:xfrm>
        </p:spPr>
        <p:txBody>
          <a:bodyPr>
            <a:normAutofit fontScale="70000" lnSpcReduction="20000"/>
          </a:bodyPr>
          <a:lstStyle/>
          <a:p>
            <a:endParaRPr lang="hu-HU" dirty="0" smtClean="0"/>
          </a:p>
          <a:p>
            <a:r>
              <a:rPr lang="hu-HU" dirty="0" smtClean="0"/>
              <a:t>János </a:t>
            </a:r>
            <a:r>
              <a:rPr lang="hu-HU" dirty="0"/>
              <a:t>Imre </a:t>
            </a:r>
            <a:r>
              <a:rPr lang="hu-HU" dirty="0" smtClean="0"/>
              <a:t>Heltai (</a:t>
            </a:r>
            <a:r>
              <a:rPr lang="en-GB" dirty="0" smtClean="0"/>
              <a:t>heltai.janos@kre.hu</a:t>
            </a:r>
            <a:r>
              <a:rPr lang="hu-HU" dirty="0"/>
              <a:t>)</a:t>
            </a:r>
          </a:p>
          <a:p>
            <a:r>
              <a:rPr lang="hu-HU" dirty="0" smtClean="0"/>
              <a:t>Károli </a:t>
            </a:r>
            <a:r>
              <a:rPr lang="hu-HU" dirty="0"/>
              <a:t>Gáspár University of </a:t>
            </a:r>
            <a:r>
              <a:rPr lang="hu-HU" dirty="0" err="1"/>
              <a:t>the</a:t>
            </a:r>
            <a:r>
              <a:rPr lang="hu-HU" dirty="0"/>
              <a:t> </a:t>
            </a:r>
            <a:r>
              <a:rPr lang="hu-HU" dirty="0" err="1"/>
              <a:t>Reformed</a:t>
            </a:r>
            <a:r>
              <a:rPr lang="hu-HU" dirty="0"/>
              <a:t> </a:t>
            </a:r>
            <a:r>
              <a:rPr lang="hu-HU" dirty="0" err="1"/>
              <a:t>Church</a:t>
            </a:r>
            <a:r>
              <a:rPr lang="hu-HU" dirty="0"/>
              <a:t> </a:t>
            </a:r>
            <a:r>
              <a:rPr lang="hu-HU" dirty="0" err="1"/>
              <a:t>in</a:t>
            </a:r>
            <a:r>
              <a:rPr lang="hu-HU" dirty="0"/>
              <a:t> Hungary</a:t>
            </a:r>
          </a:p>
          <a:p>
            <a:r>
              <a:rPr lang="hu-HU" dirty="0" err="1" smtClean="0"/>
              <a:t>ReCLaS</a:t>
            </a:r>
            <a:r>
              <a:rPr lang="hu-HU" dirty="0" smtClean="0"/>
              <a:t> </a:t>
            </a:r>
            <a:r>
              <a:rPr lang="hu-HU" dirty="0" err="1" smtClean="0"/>
              <a:t>workshop</a:t>
            </a:r>
            <a:r>
              <a:rPr lang="hu-HU" dirty="0" smtClean="0"/>
              <a:t>, </a:t>
            </a:r>
            <a:r>
              <a:rPr lang="en-US" dirty="0" smtClean="0"/>
              <a:t>17</a:t>
            </a:r>
            <a:r>
              <a:rPr lang="en-US" baseline="30000" dirty="0" smtClean="0"/>
              <a:t>th</a:t>
            </a:r>
            <a:r>
              <a:rPr lang="en-US" dirty="0" smtClean="0"/>
              <a:t> </a:t>
            </a:r>
            <a:r>
              <a:rPr lang="en-US" dirty="0"/>
              <a:t>September </a:t>
            </a:r>
            <a:r>
              <a:rPr lang="en-US" dirty="0" smtClean="0"/>
              <a:t>2019</a:t>
            </a:r>
            <a:endParaRPr lang="hu-HU" dirty="0" smtClean="0"/>
          </a:p>
          <a:p>
            <a:r>
              <a:rPr lang="hu-HU" dirty="0" smtClean="0"/>
              <a:t>University of </a:t>
            </a:r>
            <a:r>
              <a:rPr lang="hu-HU" dirty="0" err="1" smtClean="0"/>
              <a:t>Jyväskyl</a:t>
            </a:r>
            <a:r>
              <a:rPr lang="hu-HU" dirty="0" err="1"/>
              <a:t>ä</a:t>
            </a:r>
            <a:endParaRPr lang="hu-HU" dirty="0" smtClean="0"/>
          </a:p>
        </p:txBody>
      </p:sp>
    </p:spTree>
    <p:extLst>
      <p:ext uri="{BB962C8B-B14F-4D97-AF65-F5344CB8AC3E}">
        <p14:creationId xmlns:p14="http://schemas.microsoft.com/office/powerpoint/2010/main" val="717490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23478"/>
            <a:ext cx="9144000" cy="1368152"/>
          </a:xfrm>
        </p:spPr>
        <p:txBody>
          <a:bodyPr>
            <a:noAutofit/>
          </a:bodyPr>
          <a:lstStyle/>
          <a:p>
            <a:pPr algn="l"/>
            <a:r>
              <a:rPr lang="hu-HU" sz="2600" dirty="0" smtClean="0"/>
              <a:t>The image of </a:t>
            </a:r>
            <a:r>
              <a:rPr lang="hu-HU" sz="2600" dirty="0" err="1" smtClean="0"/>
              <a:t>the</a:t>
            </a:r>
            <a:r>
              <a:rPr lang="hu-HU" sz="2600" dirty="0" smtClean="0"/>
              <a:t> </a:t>
            </a:r>
            <a:r>
              <a:rPr lang="hu-HU" sz="2600" dirty="0" err="1" smtClean="0"/>
              <a:t>root-tree</a:t>
            </a:r>
            <a:r>
              <a:rPr lang="hu-HU" sz="2600" dirty="0" smtClean="0"/>
              <a:t>: a </a:t>
            </a:r>
            <a:r>
              <a:rPr lang="hu-HU" sz="2600" dirty="0" err="1" smtClean="0"/>
              <a:t>case</a:t>
            </a:r>
            <a:r>
              <a:rPr lang="hu-HU" sz="2600" dirty="0" smtClean="0"/>
              <a:t> </a:t>
            </a:r>
            <a:r>
              <a:rPr lang="hu-HU" sz="2600" dirty="0" err="1" smtClean="0"/>
              <a:t>for</a:t>
            </a:r>
            <a:r>
              <a:rPr lang="hu-HU" sz="2600" dirty="0" smtClean="0"/>
              <a:t> </a:t>
            </a:r>
            <a:r>
              <a:rPr lang="hu-HU" sz="2600" dirty="0" err="1" smtClean="0"/>
              <a:t>code</a:t>
            </a:r>
            <a:r>
              <a:rPr lang="hu-HU" sz="2600" dirty="0" smtClean="0"/>
              <a:t> </a:t>
            </a:r>
            <a:r>
              <a:rPr lang="hu-HU" sz="2600" dirty="0" err="1" smtClean="0"/>
              <a:t>switching</a:t>
            </a:r>
            <a:r>
              <a:rPr lang="hu-HU" sz="2600" dirty="0" smtClean="0"/>
              <a:t> </a:t>
            </a:r>
            <a:r>
              <a:rPr lang="hu-HU" sz="2600" dirty="0" err="1" smtClean="0"/>
              <a:t>between</a:t>
            </a:r>
            <a:r>
              <a:rPr lang="hu-HU" sz="2600" b="1" dirty="0" smtClean="0"/>
              <a:t/>
            </a:r>
            <a:br>
              <a:rPr lang="hu-HU" sz="2600" b="1" dirty="0" smtClean="0"/>
            </a:br>
            <a:r>
              <a:rPr lang="en-US" sz="1800" b="1" dirty="0" smtClean="0"/>
              <a:t>Hungarian </a:t>
            </a:r>
            <a:r>
              <a:rPr lang="en-US" sz="1800" b="1" dirty="0"/>
              <a:t>language</a:t>
            </a:r>
            <a:r>
              <a:rPr lang="en-US" sz="1800" dirty="0"/>
              <a:t> vs. Romani-Hungarian mixed code</a:t>
            </a:r>
            <a:r>
              <a:rPr lang="hu-HU" sz="1800" dirty="0"/>
              <a:t/>
            </a:r>
            <a:br>
              <a:rPr lang="hu-HU" sz="1800" dirty="0"/>
            </a:br>
            <a:r>
              <a:rPr lang="en-US" sz="1800" dirty="0"/>
              <a:t> </a:t>
            </a:r>
            <a:r>
              <a:rPr lang="hu-HU" sz="1800" dirty="0"/>
              <a:t/>
            </a:r>
            <a:br>
              <a:rPr lang="hu-HU" sz="1800" dirty="0"/>
            </a:br>
            <a:r>
              <a:rPr lang="hu-HU" sz="1800" dirty="0"/>
              <a:t>	</a:t>
            </a:r>
            <a:r>
              <a:rPr lang="en-US" sz="1800" dirty="0" smtClean="0"/>
              <a:t>Romani </a:t>
            </a:r>
            <a:r>
              <a:rPr lang="en-US" sz="1800" dirty="0"/>
              <a:t>Resources vs. Hungarian resources as part of the mixed code</a:t>
            </a:r>
            <a:r>
              <a:rPr lang="hu-HU" sz="1800" dirty="0"/>
              <a:t/>
            </a:r>
            <a:br>
              <a:rPr lang="hu-HU" sz="1800" dirty="0"/>
            </a:br>
            <a:r>
              <a:rPr lang="hu-HU" sz="1800" b="1" dirty="0"/>
              <a:t/>
            </a:r>
            <a:br>
              <a:rPr lang="hu-HU" sz="1800" b="1" dirty="0"/>
            </a:br>
            <a:r>
              <a:rPr lang="en-US" sz="1800" b="1" dirty="0"/>
              <a:t>	</a:t>
            </a:r>
            <a:r>
              <a:rPr lang="hu-HU" sz="1800" b="1" dirty="0"/>
              <a:t>	</a:t>
            </a:r>
            <a:r>
              <a:rPr lang="en-US" sz="1800" b="1" dirty="0"/>
              <a:t>	</a:t>
            </a:r>
            <a:r>
              <a:rPr lang="hu-HU" sz="1800" b="1" dirty="0" smtClean="0"/>
              <a:t>	</a:t>
            </a:r>
            <a:r>
              <a:rPr lang="en-US" sz="1800" b="1" u="sng" dirty="0" smtClean="0"/>
              <a:t>cases </a:t>
            </a:r>
            <a:r>
              <a:rPr lang="en-US" sz="1800" b="1" u="sng" dirty="0"/>
              <a:t>of </a:t>
            </a:r>
            <a:r>
              <a:rPr lang="en-US" sz="1800" b="1" u="sng" dirty="0" smtClean="0"/>
              <a:t>alternation</a:t>
            </a:r>
            <a:r>
              <a:rPr lang="hu-HU" sz="1800" b="1" u="sng" dirty="0" err="1" smtClean="0"/>
              <a:t>al</a:t>
            </a:r>
            <a:r>
              <a:rPr lang="en-US" sz="1800" b="1" u="sng" dirty="0" smtClean="0"/>
              <a:t> </a:t>
            </a:r>
            <a:r>
              <a:rPr lang="en-US" sz="1800" b="1" u="sng" dirty="0"/>
              <a:t>mixing vs </a:t>
            </a:r>
            <a:r>
              <a:rPr lang="en-US" sz="1800" b="1" i="1" dirty="0" err="1" smtClean="0"/>
              <a:t>insertational</a:t>
            </a:r>
            <a:r>
              <a:rPr lang="en-US" sz="1800" b="1" i="1" dirty="0" smtClean="0"/>
              <a:t> mixing</a:t>
            </a:r>
            <a:endParaRPr lang="hu-HU" sz="1800" dirty="0"/>
          </a:p>
        </p:txBody>
      </p:sp>
      <p:sp>
        <p:nvSpPr>
          <p:cNvPr id="3" name="Tartalom helye 2"/>
          <p:cNvSpPr>
            <a:spLocks noGrp="1"/>
          </p:cNvSpPr>
          <p:nvPr>
            <p:ph idx="1"/>
          </p:nvPr>
        </p:nvSpPr>
        <p:spPr>
          <a:xfrm>
            <a:off x="0" y="1635647"/>
            <a:ext cx="9144000" cy="3168352"/>
          </a:xfrm>
        </p:spPr>
        <p:txBody>
          <a:bodyPr>
            <a:normAutofit fontScale="47500" lnSpcReduction="20000"/>
          </a:bodyPr>
          <a:lstStyle/>
          <a:p>
            <a:pPr marL="0" indent="0">
              <a:buNone/>
            </a:pPr>
            <a:r>
              <a:rPr lang="en-US" dirty="0"/>
              <a:t>F:	</a:t>
            </a:r>
            <a:r>
              <a:rPr lang="en-US" dirty="0" err="1"/>
              <a:t>szo</a:t>
            </a:r>
            <a:r>
              <a:rPr lang="en-US" dirty="0"/>
              <a:t> </a:t>
            </a:r>
            <a:r>
              <a:rPr lang="en-US" dirty="0" err="1"/>
              <a:t>keresz</a:t>
            </a:r>
            <a:r>
              <a:rPr lang="en-US" dirty="0"/>
              <a:t>, </a:t>
            </a:r>
            <a:r>
              <a:rPr lang="en-US" dirty="0" err="1"/>
              <a:t>András</a:t>
            </a:r>
            <a:r>
              <a:rPr lang="en-US" dirty="0"/>
              <a:t>, </a:t>
            </a:r>
            <a:r>
              <a:rPr lang="en-US" dirty="0" err="1"/>
              <a:t>tehárá</a:t>
            </a:r>
            <a:r>
              <a:rPr lang="en-US" dirty="0"/>
              <a:t>? </a:t>
            </a:r>
            <a:r>
              <a:rPr lang="en-GB" dirty="0"/>
              <a:t>(’</a:t>
            </a:r>
            <a:r>
              <a:rPr lang="en-GB" i="1" dirty="0"/>
              <a:t>What are you doing, </a:t>
            </a:r>
            <a:r>
              <a:rPr lang="en-GB" i="1" dirty="0" err="1"/>
              <a:t>András</a:t>
            </a:r>
            <a:r>
              <a:rPr lang="en-GB" i="1" dirty="0"/>
              <a:t>, tomorrow?</a:t>
            </a:r>
            <a:r>
              <a:rPr lang="en-GB" dirty="0"/>
              <a:t>’)</a:t>
            </a:r>
            <a:endParaRPr lang="hu-HU" dirty="0"/>
          </a:p>
          <a:p>
            <a:pPr marL="0" indent="0">
              <a:buNone/>
            </a:pPr>
            <a:r>
              <a:rPr lang="en-GB" dirty="0"/>
              <a:t>S:	</a:t>
            </a:r>
            <a:r>
              <a:rPr lang="en-GB" dirty="0" err="1"/>
              <a:t>tehárá</a:t>
            </a:r>
            <a:r>
              <a:rPr lang="en-GB" dirty="0" smtClean="0"/>
              <a:t>?</a:t>
            </a:r>
            <a:r>
              <a:rPr lang="hu-HU" dirty="0"/>
              <a:t> </a:t>
            </a:r>
            <a:r>
              <a:rPr lang="en-GB" dirty="0" smtClean="0"/>
              <a:t>(</a:t>
            </a:r>
            <a:r>
              <a:rPr lang="en-GB" i="1" dirty="0"/>
              <a:t>’Tomorrow’</a:t>
            </a:r>
            <a:r>
              <a:rPr lang="en-GB" dirty="0"/>
              <a:t>)</a:t>
            </a:r>
            <a:endParaRPr lang="hu-HU" dirty="0"/>
          </a:p>
          <a:p>
            <a:pPr marL="0" indent="0">
              <a:buNone/>
            </a:pPr>
            <a:r>
              <a:rPr lang="en-GB" dirty="0"/>
              <a:t>F:	</a:t>
            </a:r>
            <a:r>
              <a:rPr lang="en-GB" b="1" u="sng" dirty="0" err="1"/>
              <a:t>igen</a:t>
            </a:r>
            <a:r>
              <a:rPr lang="en-GB" dirty="0"/>
              <a:t>, </a:t>
            </a:r>
            <a:r>
              <a:rPr lang="en-GB" dirty="0" err="1"/>
              <a:t>káj</a:t>
            </a:r>
            <a:r>
              <a:rPr lang="en-GB" dirty="0"/>
              <a:t>? (</a:t>
            </a:r>
            <a:r>
              <a:rPr lang="en-GB" i="1" dirty="0"/>
              <a:t>’Yes. Where?</a:t>
            </a:r>
            <a:r>
              <a:rPr lang="en-GB" dirty="0"/>
              <a:t>’)</a:t>
            </a:r>
            <a:endParaRPr lang="hu-HU" dirty="0"/>
          </a:p>
          <a:p>
            <a:pPr marL="0" indent="0">
              <a:buNone/>
            </a:pPr>
            <a:r>
              <a:rPr lang="en-GB" dirty="0"/>
              <a:t>S:	</a:t>
            </a:r>
            <a:r>
              <a:rPr lang="en-GB" dirty="0" err="1"/>
              <a:t>Gyav</a:t>
            </a:r>
            <a:r>
              <a:rPr lang="en-GB" dirty="0"/>
              <a:t> </a:t>
            </a:r>
            <a:r>
              <a:rPr lang="en-GB" dirty="0" err="1"/>
              <a:t>po</a:t>
            </a:r>
            <a:r>
              <a:rPr lang="en-GB" dirty="0"/>
              <a:t> </a:t>
            </a:r>
            <a:r>
              <a:rPr lang="en-GB" b="1" i="1" dirty="0" err="1"/>
              <a:t>meccso</a:t>
            </a:r>
            <a:r>
              <a:rPr lang="en-GB" dirty="0"/>
              <a:t>, </a:t>
            </a:r>
            <a:r>
              <a:rPr lang="en-GB" dirty="0" err="1"/>
              <a:t>táj</a:t>
            </a:r>
            <a:r>
              <a:rPr lang="en-GB" dirty="0"/>
              <a:t> </a:t>
            </a:r>
            <a:r>
              <a:rPr lang="en-GB" dirty="0" err="1"/>
              <a:t>gyáv</a:t>
            </a:r>
            <a:r>
              <a:rPr lang="en-GB" dirty="0"/>
              <a:t> </a:t>
            </a:r>
            <a:r>
              <a:rPr lang="en-GB" dirty="0" err="1"/>
              <a:t>káring</a:t>
            </a:r>
            <a:r>
              <a:rPr lang="en-GB" dirty="0"/>
              <a:t> </a:t>
            </a:r>
            <a:r>
              <a:rPr lang="en-GB" dirty="0" err="1"/>
              <a:t>i</a:t>
            </a:r>
            <a:r>
              <a:rPr lang="en-GB" dirty="0"/>
              <a:t> </a:t>
            </a:r>
            <a:r>
              <a:rPr lang="en-GB" b="1" u="sng" dirty="0" err="1"/>
              <a:t>tanoda</a:t>
            </a:r>
            <a:r>
              <a:rPr lang="en-GB" dirty="0"/>
              <a:t> </a:t>
            </a:r>
            <a:r>
              <a:rPr lang="en-GB" b="1" dirty="0" err="1"/>
              <a:t>négykor</a:t>
            </a:r>
            <a:r>
              <a:rPr lang="en-GB" dirty="0"/>
              <a:t>. </a:t>
            </a:r>
            <a:r>
              <a:rPr lang="en-GB" b="1" dirty="0"/>
              <a:t>De</a:t>
            </a:r>
            <a:r>
              <a:rPr lang="en-GB" dirty="0"/>
              <a:t> </a:t>
            </a:r>
            <a:r>
              <a:rPr lang="en-GB" dirty="0" err="1"/>
              <a:t>náj</a:t>
            </a:r>
            <a:r>
              <a:rPr lang="en-GB" dirty="0"/>
              <a:t> </a:t>
            </a:r>
            <a:r>
              <a:rPr lang="en-GB" b="1" u="sng" dirty="0" err="1"/>
              <a:t>biztos</a:t>
            </a:r>
            <a:r>
              <a:rPr lang="en-GB" dirty="0"/>
              <a:t>, </a:t>
            </a:r>
            <a:r>
              <a:rPr lang="en-GB" b="1" dirty="0" err="1"/>
              <a:t>hogy</a:t>
            </a:r>
            <a:r>
              <a:rPr lang="en-GB" dirty="0"/>
              <a:t> </a:t>
            </a:r>
            <a:r>
              <a:rPr lang="en-GB" dirty="0" err="1"/>
              <a:t>gyav</a:t>
            </a:r>
            <a:r>
              <a:rPr lang="en-GB" dirty="0"/>
              <a:t>. (’</a:t>
            </a:r>
            <a:r>
              <a:rPr lang="en-GB" i="1" dirty="0"/>
              <a:t>I go </a:t>
            </a:r>
            <a:r>
              <a:rPr lang="en-GB" i="1" dirty="0" smtClean="0"/>
              <a:t>to </a:t>
            </a:r>
            <a:r>
              <a:rPr lang="en-GB" i="1" dirty="0"/>
              <a:t>the </a:t>
            </a:r>
            <a:r>
              <a:rPr lang="en-GB" i="1" dirty="0" smtClean="0"/>
              <a:t>football </a:t>
            </a:r>
            <a:r>
              <a:rPr lang="hu-HU" i="1" dirty="0" smtClean="0"/>
              <a:t>	</a:t>
            </a:r>
            <a:r>
              <a:rPr lang="en-GB" i="1" dirty="0" smtClean="0"/>
              <a:t>match</a:t>
            </a:r>
            <a:r>
              <a:rPr lang="en-GB" i="1" dirty="0"/>
              <a:t>, and go to the summer school at four. But I’m not sure, if I go’</a:t>
            </a:r>
            <a:r>
              <a:rPr lang="en-GB" dirty="0"/>
              <a:t>)</a:t>
            </a:r>
            <a:endParaRPr lang="hu-HU" dirty="0"/>
          </a:p>
          <a:p>
            <a:pPr marL="0" indent="0">
              <a:buNone/>
            </a:pPr>
            <a:r>
              <a:rPr lang="en-GB" dirty="0"/>
              <a:t>F:	</a:t>
            </a:r>
            <a:r>
              <a:rPr lang="en-GB" dirty="0" err="1"/>
              <a:t>Kahal</a:t>
            </a:r>
            <a:r>
              <a:rPr lang="en-GB" dirty="0"/>
              <a:t> </a:t>
            </a:r>
            <a:r>
              <a:rPr lang="en-GB" b="1" i="1" dirty="0" err="1"/>
              <a:t>focizinen</a:t>
            </a:r>
            <a:r>
              <a:rPr lang="en-GB" dirty="0"/>
              <a:t> </a:t>
            </a:r>
            <a:r>
              <a:rPr lang="en-GB" dirty="0" err="1"/>
              <a:t>tehárá</a:t>
            </a:r>
            <a:r>
              <a:rPr lang="en-GB" dirty="0"/>
              <a:t>? (’</a:t>
            </a:r>
            <a:r>
              <a:rPr lang="en-GB" i="1" dirty="0"/>
              <a:t>with whom are you playing tomorrow?’</a:t>
            </a:r>
            <a:r>
              <a:rPr lang="en-GB" dirty="0"/>
              <a:t>)</a:t>
            </a:r>
            <a:endParaRPr lang="hu-HU" dirty="0"/>
          </a:p>
          <a:p>
            <a:pPr marL="0" indent="0">
              <a:buNone/>
            </a:pPr>
            <a:r>
              <a:rPr lang="en-GB" dirty="0"/>
              <a:t>S: 	</a:t>
            </a:r>
            <a:r>
              <a:rPr lang="en-GB" dirty="0" err="1"/>
              <a:t>Grund</a:t>
            </a:r>
            <a:r>
              <a:rPr lang="en-GB" dirty="0"/>
              <a:t> FC </a:t>
            </a:r>
            <a:r>
              <a:rPr lang="en-GB" b="1" i="1" dirty="0" err="1"/>
              <a:t>pesteke</a:t>
            </a:r>
            <a:r>
              <a:rPr lang="en-GB" dirty="0"/>
              <a:t> </a:t>
            </a:r>
            <a:r>
              <a:rPr lang="en-GB" b="1" i="1" dirty="0" err="1"/>
              <a:t>csápátová</a:t>
            </a:r>
            <a:r>
              <a:rPr lang="en-GB" dirty="0"/>
              <a:t> </a:t>
            </a:r>
            <a:r>
              <a:rPr lang="en-GB" dirty="0" err="1"/>
              <a:t>kelász</a:t>
            </a:r>
            <a:r>
              <a:rPr lang="en-GB" dirty="0"/>
              <a:t>. (’</a:t>
            </a:r>
            <a:r>
              <a:rPr lang="en-GB" i="1" dirty="0"/>
              <a:t>we play with </a:t>
            </a:r>
            <a:r>
              <a:rPr lang="en-GB" i="1" dirty="0" err="1"/>
              <a:t>Grund</a:t>
            </a:r>
            <a:r>
              <a:rPr lang="en-GB" i="1" dirty="0"/>
              <a:t> FC, a team from </a:t>
            </a:r>
            <a:r>
              <a:rPr lang="en-GB" i="1" dirty="0" smtClean="0"/>
              <a:t>Budapest</a:t>
            </a:r>
            <a:r>
              <a:rPr lang="en-GB" dirty="0"/>
              <a:t>’)</a:t>
            </a:r>
            <a:endParaRPr lang="hu-HU" dirty="0"/>
          </a:p>
          <a:p>
            <a:pPr marL="0" indent="0">
              <a:buNone/>
            </a:pPr>
            <a:r>
              <a:rPr lang="en-GB" dirty="0"/>
              <a:t>F:	</a:t>
            </a:r>
            <a:r>
              <a:rPr lang="en-GB" dirty="0" err="1"/>
              <a:t>ujuj</a:t>
            </a:r>
            <a:r>
              <a:rPr lang="en-GB" dirty="0"/>
              <a:t> (’</a:t>
            </a:r>
            <a:r>
              <a:rPr lang="en-GB" i="1" dirty="0"/>
              <a:t>uh oh</a:t>
            </a:r>
            <a:r>
              <a:rPr lang="en-GB" dirty="0"/>
              <a:t>’)</a:t>
            </a:r>
            <a:endParaRPr lang="hu-HU" dirty="0"/>
          </a:p>
          <a:p>
            <a:pPr marL="0" indent="0">
              <a:buNone/>
            </a:pPr>
            <a:r>
              <a:rPr lang="en-GB" dirty="0"/>
              <a:t>S:	</a:t>
            </a:r>
            <a:r>
              <a:rPr lang="en-GB" dirty="0" err="1"/>
              <a:t>Lácso</a:t>
            </a:r>
            <a:r>
              <a:rPr lang="en-GB" dirty="0"/>
              <a:t> </a:t>
            </a:r>
            <a:r>
              <a:rPr lang="en-GB" b="1" i="1" dirty="0" err="1"/>
              <a:t>felkészülési</a:t>
            </a:r>
            <a:r>
              <a:rPr lang="en-GB" dirty="0"/>
              <a:t> </a:t>
            </a:r>
            <a:r>
              <a:rPr lang="en-GB" dirty="0" err="1"/>
              <a:t>ávlá</a:t>
            </a:r>
            <a:r>
              <a:rPr lang="en-GB" dirty="0"/>
              <a:t> </a:t>
            </a:r>
            <a:r>
              <a:rPr lang="en-GB" dirty="0" err="1"/>
              <a:t>amenge</a:t>
            </a:r>
            <a:r>
              <a:rPr lang="en-GB" dirty="0"/>
              <a:t>. (’</a:t>
            </a:r>
            <a:r>
              <a:rPr lang="en-GB" i="1" dirty="0"/>
              <a:t>It will be a good preparation for us</a:t>
            </a:r>
            <a:r>
              <a:rPr lang="en-GB" dirty="0"/>
              <a:t>’)</a:t>
            </a:r>
            <a:endParaRPr lang="hu-HU" dirty="0"/>
          </a:p>
          <a:p>
            <a:pPr marL="0" indent="0">
              <a:buNone/>
            </a:pPr>
            <a:r>
              <a:rPr lang="en-GB" dirty="0"/>
              <a:t>F:	</a:t>
            </a:r>
            <a:r>
              <a:rPr lang="en-GB" b="1" i="1" dirty="0" err="1"/>
              <a:t>bajnokságo</a:t>
            </a:r>
            <a:r>
              <a:rPr lang="en-GB" dirty="0"/>
              <a:t> </a:t>
            </a:r>
            <a:r>
              <a:rPr lang="en-GB" dirty="0" err="1"/>
              <a:t>kánák</a:t>
            </a:r>
            <a:r>
              <a:rPr lang="en-GB" dirty="0"/>
              <a:t> </a:t>
            </a:r>
            <a:r>
              <a:rPr lang="en-GB" dirty="0" err="1"/>
              <a:t>ávlá</a:t>
            </a:r>
            <a:r>
              <a:rPr lang="en-GB" dirty="0"/>
              <a:t> </a:t>
            </a:r>
            <a:r>
              <a:rPr lang="en-GB" dirty="0" err="1"/>
              <a:t>tume</a:t>
            </a:r>
            <a:r>
              <a:rPr lang="en-GB" dirty="0"/>
              <a:t>? (’</a:t>
            </a:r>
            <a:r>
              <a:rPr lang="en-GB" i="1" dirty="0"/>
              <a:t>When starts the championship for you?</a:t>
            </a:r>
            <a:r>
              <a:rPr lang="en-GB" dirty="0"/>
              <a:t>’)</a:t>
            </a:r>
            <a:endParaRPr lang="hu-HU" dirty="0"/>
          </a:p>
          <a:p>
            <a:pPr marL="0" indent="0">
              <a:buNone/>
            </a:pPr>
            <a:r>
              <a:rPr lang="en-GB" dirty="0"/>
              <a:t>S: 	</a:t>
            </a:r>
            <a:r>
              <a:rPr lang="en-GB" b="1" dirty="0" err="1"/>
              <a:t>majd</a:t>
            </a:r>
            <a:r>
              <a:rPr lang="en-GB" b="1" dirty="0"/>
              <a:t> </a:t>
            </a:r>
            <a:r>
              <a:rPr lang="en-GB" b="1" dirty="0" err="1"/>
              <a:t>huszonegyedikén</a:t>
            </a:r>
            <a:r>
              <a:rPr lang="en-GB" dirty="0"/>
              <a:t> </a:t>
            </a:r>
            <a:r>
              <a:rPr lang="en-GB" b="1" i="1" dirty="0" err="1"/>
              <a:t>kezdődinel</a:t>
            </a:r>
            <a:r>
              <a:rPr lang="en-GB" dirty="0"/>
              <a:t>. </a:t>
            </a:r>
            <a:r>
              <a:rPr lang="en-GB" b="1" dirty="0" err="1"/>
              <a:t>Elvileg</a:t>
            </a:r>
            <a:r>
              <a:rPr lang="en-GB" dirty="0"/>
              <a:t>. (’</a:t>
            </a:r>
            <a:r>
              <a:rPr lang="en-GB" i="1" dirty="0"/>
              <a:t>It begins at the 21th. In theory</a:t>
            </a:r>
            <a:r>
              <a:rPr lang="en-GB" dirty="0"/>
              <a:t>.’)</a:t>
            </a:r>
            <a:endParaRPr lang="hu-HU" dirty="0"/>
          </a:p>
          <a:p>
            <a:pPr marL="0" indent="0">
              <a:buNone/>
            </a:pPr>
            <a:r>
              <a:rPr lang="en-GB" dirty="0"/>
              <a:t>F:	</a:t>
            </a:r>
            <a:r>
              <a:rPr lang="en-GB" dirty="0" err="1"/>
              <a:t>khére</a:t>
            </a:r>
            <a:r>
              <a:rPr lang="en-GB" dirty="0"/>
              <a:t> </a:t>
            </a:r>
            <a:r>
              <a:rPr lang="en-GB" b="1" i="1" dirty="0" err="1"/>
              <a:t>futbalozinen</a:t>
            </a:r>
            <a:r>
              <a:rPr lang="en-GB" dirty="0"/>
              <a:t>? (’Are you playing at home?’)</a:t>
            </a:r>
            <a:endParaRPr lang="hu-HU" dirty="0"/>
          </a:p>
          <a:p>
            <a:pPr marL="0" indent="0">
              <a:buNone/>
            </a:pPr>
            <a:r>
              <a:rPr lang="en-GB" dirty="0"/>
              <a:t>S:	</a:t>
            </a:r>
            <a:r>
              <a:rPr lang="en-GB" dirty="0" err="1"/>
              <a:t>Ááá</a:t>
            </a:r>
            <a:r>
              <a:rPr lang="en-GB" dirty="0"/>
              <a:t>, </a:t>
            </a:r>
            <a:r>
              <a:rPr lang="en-GB" dirty="0" err="1"/>
              <a:t>akanak</a:t>
            </a:r>
            <a:r>
              <a:rPr lang="en-GB" dirty="0"/>
              <a:t> </a:t>
            </a:r>
            <a:r>
              <a:rPr lang="en-GB" dirty="0" err="1"/>
              <a:t>gyasz</a:t>
            </a:r>
            <a:r>
              <a:rPr lang="en-GB" dirty="0"/>
              <a:t> </a:t>
            </a:r>
            <a:r>
              <a:rPr lang="en-GB" dirty="0" err="1"/>
              <a:t>po</a:t>
            </a:r>
            <a:r>
              <a:rPr lang="en-GB" dirty="0"/>
              <a:t> [X = a </a:t>
            </a:r>
            <a:r>
              <a:rPr lang="en-GB" dirty="0" err="1"/>
              <a:t>neighboored</a:t>
            </a:r>
            <a:r>
              <a:rPr lang="en-GB" dirty="0"/>
              <a:t> village]. </a:t>
            </a:r>
            <a:r>
              <a:rPr lang="en-GB" dirty="0" err="1"/>
              <a:t>othe</a:t>
            </a:r>
            <a:r>
              <a:rPr lang="en-GB" dirty="0"/>
              <a:t> </a:t>
            </a:r>
            <a:r>
              <a:rPr lang="en-GB" b="1" i="1" dirty="0" err="1"/>
              <a:t>kezdinasz</a:t>
            </a:r>
            <a:r>
              <a:rPr lang="en-GB" dirty="0"/>
              <a:t> </a:t>
            </a:r>
            <a:r>
              <a:rPr lang="en-GB" b="1" dirty="0" err="1"/>
              <a:t>az</a:t>
            </a:r>
            <a:r>
              <a:rPr lang="en-GB" b="1" dirty="0"/>
              <a:t> </a:t>
            </a:r>
            <a:r>
              <a:rPr lang="en-GB" b="1" dirty="0" err="1"/>
              <a:t>első</a:t>
            </a:r>
            <a:r>
              <a:rPr lang="en-GB" b="1" dirty="0"/>
              <a:t> </a:t>
            </a:r>
            <a:r>
              <a:rPr lang="en-GB" b="1" dirty="0" err="1"/>
              <a:t>meccset</a:t>
            </a:r>
            <a:r>
              <a:rPr lang="en-GB" dirty="0"/>
              <a:t>, [X]. (’</a:t>
            </a:r>
            <a:r>
              <a:rPr lang="en-GB" i="1" dirty="0"/>
              <a:t>No, </a:t>
            </a:r>
            <a:r>
              <a:rPr lang="en-GB" i="1" dirty="0" smtClean="0"/>
              <a:t>now </a:t>
            </a:r>
            <a:r>
              <a:rPr lang="en-GB" i="1" dirty="0"/>
              <a:t>we go </a:t>
            </a:r>
            <a:r>
              <a:rPr lang="hu-HU" i="1" dirty="0" smtClean="0"/>
              <a:t>	</a:t>
            </a:r>
            <a:r>
              <a:rPr lang="en-GB" i="1" dirty="0" smtClean="0"/>
              <a:t>to </a:t>
            </a:r>
            <a:r>
              <a:rPr lang="en-GB" i="1" dirty="0"/>
              <a:t>X. We start the first play there, X.</a:t>
            </a:r>
            <a:r>
              <a:rPr lang="en-GB" dirty="0"/>
              <a:t>’).</a:t>
            </a:r>
            <a:endParaRPr lang="hu-HU" dirty="0"/>
          </a:p>
          <a:p>
            <a:endParaRPr lang="hu-HU" dirty="0" smtClean="0"/>
          </a:p>
        </p:txBody>
      </p:sp>
      <p:cxnSp>
        <p:nvCxnSpPr>
          <p:cNvPr id="6" name="Egyenes összekötő nyíllal 5"/>
          <p:cNvCxnSpPr/>
          <p:nvPr/>
        </p:nvCxnSpPr>
        <p:spPr>
          <a:xfrm flipH="1">
            <a:off x="2339752" y="566899"/>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3235694" y="566899"/>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6359634" y="1206156"/>
            <a:ext cx="79208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H="1">
            <a:off x="5148064" y="1183283"/>
            <a:ext cx="66773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Csaba és Romeó mit csinál holnap Romeó.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2400" y="406115"/>
            <a:ext cx="609600" cy="609600"/>
          </a:xfrm>
          <a:prstGeom prst="rect">
            <a:avLst/>
          </a:prstGeom>
        </p:spPr>
      </p:pic>
    </p:spTree>
    <p:extLst>
      <p:ext uri="{BB962C8B-B14F-4D97-AF65-F5344CB8AC3E}">
        <p14:creationId xmlns:p14="http://schemas.microsoft.com/office/powerpoint/2010/main" val="1040623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709587"/>
          </a:xfrm>
        </p:spPr>
        <p:txBody>
          <a:bodyPr>
            <a:noAutofit/>
          </a:bodyPr>
          <a:lstStyle/>
          <a:p>
            <a:r>
              <a:rPr lang="hu-HU" sz="2600" dirty="0" err="1" smtClean="0"/>
              <a:t>Some</a:t>
            </a:r>
            <a:r>
              <a:rPr lang="hu-HU" sz="2600" dirty="0" smtClean="0"/>
              <a:t> </a:t>
            </a:r>
            <a:r>
              <a:rPr lang="hu-HU" sz="2600" dirty="0" err="1" smtClean="0"/>
              <a:t>questions</a:t>
            </a:r>
            <a:r>
              <a:rPr lang="hu-HU" sz="2600" dirty="0" smtClean="0"/>
              <a:t> </a:t>
            </a:r>
            <a:r>
              <a:rPr lang="hu-HU" sz="2600" dirty="0" err="1" smtClean="0"/>
              <a:t>are</a:t>
            </a:r>
            <a:r>
              <a:rPr lang="hu-HU" sz="2600" dirty="0" smtClean="0"/>
              <a:t> </a:t>
            </a:r>
            <a:r>
              <a:rPr lang="hu-HU" sz="2600" dirty="0" err="1" smtClean="0"/>
              <a:t>unanswerable</a:t>
            </a:r>
            <a:r>
              <a:rPr lang="hu-HU" sz="2600" dirty="0" smtClean="0"/>
              <a:t> </a:t>
            </a:r>
            <a:r>
              <a:rPr lang="hu-HU" sz="2600" dirty="0" err="1" smtClean="0"/>
              <a:t>with</a:t>
            </a:r>
            <a:r>
              <a:rPr lang="hu-HU" sz="2600" dirty="0" smtClean="0"/>
              <a:t> </a:t>
            </a:r>
            <a:r>
              <a:rPr lang="hu-HU" sz="2600" dirty="0" err="1" smtClean="0"/>
              <a:t>the</a:t>
            </a:r>
            <a:r>
              <a:rPr lang="hu-HU" sz="2600" dirty="0" smtClean="0"/>
              <a:t> image of </a:t>
            </a:r>
            <a:r>
              <a:rPr lang="hu-HU" sz="2600" dirty="0" err="1" smtClean="0"/>
              <a:t>the</a:t>
            </a:r>
            <a:r>
              <a:rPr lang="hu-HU" sz="2600" dirty="0" smtClean="0"/>
              <a:t> </a:t>
            </a:r>
            <a:r>
              <a:rPr lang="hu-HU" sz="2600" dirty="0" err="1" smtClean="0"/>
              <a:t>root-tree</a:t>
            </a:r>
            <a:endParaRPr lang="hu-HU" sz="2600" dirty="0"/>
          </a:p>
        </p:txBody>
      </p:sp>
      <p:sp>
        <p:nvSpPr>
          <p:cNvPr id="3" name="Tartalom helye 2"/>
          <p:cNvSpPr>
            <a:spLocks noGrp="1"/>
          </p:cNvSpPr>
          <p:nvPr>
            <p:ph idx="1"/>
          </p:nvPr>
        </p:nvSpPr>
        <p:spPr>
          <a:xfrm>
            <a:off x="107504" y="843558"/>
            <a:ext cx="8928992" cy="4299942"/>
          </a:xfrm>
        </p:spPr>
        <p:txBody>
          <a:bodyPr>
            <a:normAutofit fontScale="62500" lnSpcReduction="20000"/>
          </a:bodyPr>
          <a:lstStyle/>
          <a:p>
            <a:pPr>
              <a:spcBef>
                <a:spcPts val="0"/>
              </a:spcBef>
              <a:buFontTx/>
              <a:buChar char="-"/>
              <a:defRPr/>
            </a:pPr>
            <a:r>
              <a:rPr lang="hu-HU" dirty="0" smtClean="0"/>
              <a:t>I</a:t>
            </a:r>
            <a:r>
              <a:rPr lang="en-US" dirty="0"/>
              <a:t>n what way</a:t>
            </a:r>
            <a:r>
              <a:rPr lang="hu-HU" dirty="0"/>
              <a:t> </a:t>
            </a:r>
            <a:r>
              <a:rPr lang="hu-HU" dirty="0" err="1"/>
              <a:t>could</a:t>
            </a:r>
            <a:r>
              <a:rPr lang="hu-HU" dirty="0"/>
              <a:t> be </a:t>
            </a:r>
            <a:r>
              <a:rPr lang="hu-HU" dirty="0" err="1"/>
              <a:t>distinguished</a:t>
            </a:r>
            <a:r>
              <a:rPr lang="en-US" dirty="0"/>
              <a:t> </a:t>
            </a:r>
            <a:r>
              <a:rPr lang="en-US" dirty="0" err="1"/>
              <a:t>alternational</a:t>
            </a:r>
            <a:r>
              <a:rPr lang="en-US" dirty="0"/>
              <a:t> mixing and switching to the Hungarian monolingual code</a:t>
            </a:r>
            <a:r>
              <a:rPr lang="hu-HU" dirty="0" smtClean="0"/>
              <a:t>?</a:t>
            </a:r>
          </a:p>
          <a:p>
            <a:pPr lvl="1">
              <a:spcBef>
                <a:spcPts val="0"/>
              </a:spcBef>
              <a:buFontTx/>
              <a:buChar char="-"/>
              <a:defRPr/>
            </a:pPr>
            <a:r>
              <a:rPr lang="en-GB" dirty="0" err="1"/>
              <a:t>Gyav</a:t>
            </a:r>
            <a:r>
              <a:rPr lang="en-GB" dirty="0"/>
              <a:t> </a:t>
            </a:r>
            <a:r>
              <a:rPr lang="en-GB" dirty="0" err="1"/>
              <a:t>po</a:t>
            </a:r>
            <a:r>
              <a:rPr lang="en-GB" dirty="0"/>
              <a:t> </a:t>
            </a:r>
            <a:r>
              <a:rPr lang="en-GB" b="1" i="1" dirty="0" err="1"/>
              <a:t>meccso</a:t>
            </a:r>
            <a:r>
              <a:rPr lang="en-GB" dirty="0"/>
              <a:t>, </a:t>
            </a:r>
            <a:r>
              <a:rPr lang="en-GB" dirty="0" err="1"/>
              <a:t>táj</a:t>
            </a:r>
            <a:r>
              <a:rPr lang="en-GB" dirty="0"/>
              <a:t> </a:t>
            </a:r>
            <a:r>
              <a:rPr lang="en-GB" dirty="0" err="1"/>
              <a:t>gyáv</a:t>
            </a:r>
            <a:r>
              <a:rPr lang="en-GB" dirty="0"/>
              <a:t> </a:t>
            </a:r>
            <a:r>
              <a:rPr lang="en-GB" dirty="0" err="1"/>
              <a:t>káring</a:t>
            </a:r>
            <a:r>
              <a:rPr lang="en-GB" dirty="0"/>
              <a:t> </a:t>
            </a:r>
            <a:r>
              <a:rPr lang="en-GB" dirty="0" err="1"/>
              <a:t>i</a:t>
            </a:r>
            <a:r>
              <a:rPr lang="en-GB" dirty="0"/>
              <a:t> </a:t>
            </a:r>
            <a:r>
              <a:rPr lang="en-GB" b="1" u="sng" dirty="0" err="1"/>
              <a:t>tanoda</a:t>
            </a:r>
            <a:r>
              <a:rPr lang="en-GB" dirty="0"/>
              <a:t> </a:t>
            </a:r>
            <a:r>
              <a:rPr lang="en-GB" b="1" dirty="0" err="1"/>
              <a:t>négykor</a:t>
            </a:r>
            <a:r>
              <a:rPr lang="en-GB" dirty="0"/>
              <a:t>. </a:t>
            </a:r>
            <a:r>
              <a:rPr lang="en-GB" b="1" dirty="0"/>
              <a:t>De</a:t>
            </a:r>
            <a:r>
              <a:rPr lang="en-GB" dirty="0"/>
              <a:t> </a:t>
            </a:r>
            <a:r>
              <a:rPr lang="en-GB" dirty="0" err="1"/>
              <a:t>náj</a:t>
            </a:r>
            <a:r>
              <a:rPr lang="en-GB" dirty="0"/>
              <a:t> </a:t>
            </a:r>
            <a:r>
              <a:rPr lang="en-GB" b="1" u="sng" dirty="0" err="1"/>
              <a:t>biztos</a:t>
            </a:r>
            <a:r>
              <a:rPr lang="en-GB" dirty="0"/>
              <a:t>, </a:t>
            </a:r>
            <a:r>
              <a:rPr lang="en-GB" b="1" dirty="0" err="1"/>
              <a:t>hogy</a:t>
            </a:r>
            <a:r>
              <a:rPr lang="en-GB" dirty="0"/>
              <a:t> </a:t>
            </a:r>
            <a:r>
              <a:rPr lang="en-GB" dirty="0" err="1"/>
              <a:t>gyav</a:t>
            </a:r>
            <a:r>
              <a:rPr lang="en-GB" dirty="0"/>
              <a:t>. (’</a:t>
            </a:r>
            <a:r>
              <a:rPr lang="en-GB" i="1" dirty="0"/>
              <a:t>I go to the football </a:t>
            </a:r>
            <a:r>
              <a:rPr lang="hu-HU" i="1" dirty="0"/>
              <a:t>	</a:t>
            </a:r>
            <a:r>
              <a:rPr lang="en-GB" i="1" dirty="0"/>
              <a:t>match, and go to the summer school at four. But I’m not sure, if I go’</a:t>
            </a:r>
            <a:r>
              <a:rPr lang="en-GB" dirty="0"/>
              <a:t>)</a:t>
            </a:r>
            <a:endParaRPr lang="hu-HU" dirty="0"/>
          </a:p>
          <a:p>
            <a:pPr lvl="1">
              <a:spcBef>
                <a:spcPts val="0"/>
              </a:spcBef>
              <a:buFontTx/>
              <a:buChar char="-"/>
              <a:defRPr/>
            </a:pPr>
            <a:endParaRPr lang="hu-HU" dirty="0" smtClean="0"/>
          </a:p>
          <a:p>
            <a:pPr>
              <a:spcBef>
                <a:spcPts val="0"/>
              </a:spcBef>
              <a:buFontTx/>
              <a:buChar char="-"/>
              <a:defRPr/>
            </a:pPr>
            <a:endParaRPr lang="hu-HU" dirty="0"/>
          </a:p>
          <a:p>
            <a:pPr>
              <a:spcBef>
                <a:spcPts val="0"/>
              </a:spcBef>
              <a:buFontTx/>
              <a:buChar char="-"/>
              <a:defRPr/>
            </a:pPr>
            <a:r>
              <a:rPr lang="hu-HU" dirty="0" smtClean="0"/>
              <a:t>R</a:t>
            </a:r>
            <a:r>
              <a:rPr lang="en-US" dirty="0" err="1"/>
              <a:t>esources</a:t>
            </a:r>
            <a:r>
              <a:rPr lang="en-US" dirty="0"/>
              <a:t> in this conversation are assigned </a:t>
            </a:r>
            <a:r>
              <a:rPr lang="en-US" dirty="0" smtClean="0"/>
              <a:t>differently</a:t>
            </a:r>
            <a:endParaRPr lang="hu-HU" dirty="0" smtClean="0"/>
          </a:p>
          <a:p>
            <a:pPr lvl="1">
              <a:spcBef>
                <a:spcPts val="0"/>
              </a:spcBef>
              <a:buFontTx/>
              <a:buChar char="-"/>
              <a:defRPr/>
            </a:pPr>
            <a:r>
              <a:rPr lang="en-US" dirty="0" smtClean="0"/>
              <a:t>from </a:t>
            </a:r>
            <a:r>
              <a:rPr lang="en-US" dirty="0"/>
              <a:t>a scholarly point of </a:t>
            </a:r>
            <a:r>
              <a:rPr lang="en-US" dirty="0" smtClean="0"/>
              <a:t>view</a:t>
            </a:r>
            <a:endParaRPr lang="hu-HU" dirty="0" smtClean="0"/>
          </a:p>
          <a:p>
            <a:pPr lvl="1">
              <a:spcBef>
                <a:spcPts val="0"/>
              </a:spcBef>
              <a:buFontTx/>
              <a:buChar char="-"/>
              <a:defRPr/>
            </a:pPr>
            <a:r>
              <a:rPr lang="en-US" dirty="0" smtClean="0"/>
              <a:t>from </a:t>
            </a:r>
            <a:r>
              <a:rPr lang="en-US" dirty="0"/>
              <a:t>the point of </a:t>
            </a:r>
            <a:r>
              <a:rPr lang="en-US" dirty="0" smtClean="0"/>
              <a:t>view </a:t>
            </a:r>
            <a:r>
              <a:rPr lang="en-US" dirty="0"/>
              <a:t>of Hungarian </a:t>
            </a:r>
            <a:r>
              <a:rPr lang="en-US" dirty="0" smtClean="0"/>
              <a:t>monolinguals</a:t>
            </a:r>
            <a:endParaRPr lang="hu-HU" dirty="0"/>
          </a:p>
          <a:p>
            <a:pPr lvl="1">
              <a:spcBef>
                <a:spcPts val="0"/>
              </a:spcBef>
              <a:buFontTx/>
              <a:buChar char="-"/>
              <a:defRPr/>
            </a:pPr>
            <a:r>
              <a:rPr lang="hu-HU" dirty="0" err="1" smtClean="0"/>
              <a:t>from</a:t>
            </a:r>
            <a:r>
              <a:rPr lang="hu-HU" dirty="0" smtClean="0"/>
              <a:t> </a:t>
            </a:r>
            <a:r>
              <a:rPr lang="hu-HU" dirty="0" err="1" smtClean="0"/>
              <a:t>the</a:t>
            </a:r>
            <a:r>
              <a:rPr lang="hu-HU" dirty="0" smtClean="0"/>
              <a:t> </a:t>
            </a:r>
            <a:r>
              <a:rPr lang="hu-HU" dirty="0" err="1" smtClean="0"/>
              <a:t>point</a:t>
            </a:r>
            <a:r>
              <a:rPr lang="hu-HU" dirty="0" smtClean="0"/>
              <a:t> of </a:t>
            </a:r>
            <a:r>
              <a:rPr lang="hu-HU" dirty="0" err="1" smtClean="0"/>
              <a:t>view</a:t>
            </a:r>
            <a:r>
              <a:rPr lang="en-US" dirty="0" smtClean="0"/>
              <a:t> </a:t>
            </a:r>
            <a:r>
              <a:rPr lang="hu-HU" dirty="0" smtClean="0"/>
              <a:t>of </a:t>
            </a:r>
            <a:r>
              <a:rPr lang="en-US" dirty="0" smtClean="0"/>
              <a:t>Romani-Hungarian bilingual</a:t>
            </a:r>
            <a:r>
              <a:rPr lang="hu-HU" dirty="0" smtClean="0"/>
              <a:t>s</a:t>
            </a:r>
            <a:r>
              <a:rPr lang="en-US" dirty="0" smtClean="0"/>
              <a:t>.</a:t>
            </a:r>
            <a:endParaRPr lang="hu-HU" dirty="0"/>
          </a:p>
          <a:p>
            <a:pPr marL="457200" lvl="1" indent="0">
              <a:spcBef>
                <a:spcPts val="0"/>
              </a:spcBef>
              <a:buNone/>
              <a:defRPr/>
            </a:pPr>
            <a:endParaRPr lang="hu-HU" dirty="0"/>
          </a:p>
          <a:p>
            <a:pPr marL="0" lvl="1" indent="0" algn="ctr">
              <a:buNone/>
            </a:pPr>
            <a:r>
              <a:rPr lang="en-US" dirty="0"/>
              <a:t>For example, the resource </a:t>
            </a:r>
            <a:r>
              <a:rPr lang="en-US" b="1" i="1" dirty="0" err="1"/>
              <a:t>csápátová</a:t>
            </a:r>
            <a:r>
              <a:rPr lang="en-US" dirty="0"/>
              <a:t> is in a scholarly point of view a loanword (Hungarian </a:t>
            </a:r>
            <a:r>
              <a:rPr lang="en-US" i="1" dirty="0" err="1"/>
              <a:t>csapat</a:t>
            </a:r>
            <a:r>
              <a:rPr lang="en-US" dirty="0"/>
              <a:t> ‘team’) with </a:t>
            </a:r>
            <a:r>
              <a:rPr lang="en-US" dirty="0" err="1"/>
              <a:t>insertational</a:t>
            </a:r>
            <a:r>
              <a:rPr lang="en-US" dirty="0"/>
              <a:t> mixing (it has a Romani affix). It is in the assessment of Hungarian monolingual teachers at the school a Hungarian word. However, when speaking translanguaged, it is pronounced by the students differently from its Hungarian pronunciation (with two [a]-s instead of </a:t>
            </a:r>
            <a:r>
              <a:rPr lang="en-US" dirty="0">
                <a:hlinkClick r:id="rId2" tooltip="Open back rounded vowel.ogg"/>
              </a:rPr>
              <a:t>[</a:t>
            </a:r>
            <a:r>
              <a:rPr lang="en-US" sz="2900" dirty="0">
                <a:hlinkClick r:id="rId2" tooltip="Open back rounded vowel.ogg"/>
              </a:rPr>
              <a:t>ɒ]</a:t>
            </a:r>
            <a:r>
              <a:rPr lang="en-US" sz="2900" dirty="0"/>
              <a:t>-s </a:t>
            </a:r>
            <a:r>
              <a:rPr lang="en-US" dirty="0"/>
              <a:t>in the root). For this reason, Roma speakers, especially youngsters and children tend to hold it for a Romani word. </a:t>
            </a:r>
            <a:endParaRPr lang="hu-HU" dirty="0"/>
          </a:p>
          <a:p>
            <a:pPr marL="0" indent="0">
              <a:buNone/>
            </a:pPr>
            <a:endParaRPr lang="hu-HU" dirty="0" smtClean="0"/>
          </a:p>
          <a:p>
            <a:endParaRPr lang="hu-HU" dirty="0"/>
          </a:p>
        </p:txBody>
      </p:sp>
    </p:spTree>
    <p:extLst>
      <p:ext uri="{BB962C8B-B14F-4D97-AF65-F5344CB8AC3E}">
        <p14:creationId xmlns:p14="http://schemas.microsoft.com/office/powerpoint/2010/main" val="4016661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9036496" cy="648072"/>
          </a:xfrm>
        </p:spPr>
        <p:txBody>
          <a:bodyPr>
            <a:noAutofit/>
          </a:bodyPr>
          <a:lstStyle/>
          <a:p>
            <a:r>
              <a:rPr lang="hu-HU" sz="2000" dirty="0"/>
              <a:t>I</a:t>
            </a:r>
            <a:r>
              <a:rPr lang="en-GB" sz="2000" dirty="0"/>
              <a:t>n a reflected learning </a:t>
            </a:r>
            <a:r>
              <a:rPr lang="en-GB" sz="2000" dirty="0" smtClean="0"/>
              <a:t>situation disappear </a:t>
            </a:r>
            <a:r>
              <a:rPr lang="en-GB" sz="2000" dirty="0"/>
              <a:t>utterances which could be </a:t>
            </a:r>
            <a:r>
              <a:rPr lang="en-GB" sz="2000" dirty="0" smtClean="0"/>
              <a:t>linked </a:t>
            </a:r>
            <a:r>
              <a:rPr lang="en-GB" sz="2000" dirty="0"/>
              <a:t>to the Hungarian monolingual code and remain only cases of </a:t>
            </a:r>
            <a:r>
              <a:rPr lang="en-GB" sz="2000" dirty="0" err="1"/>
              <a:t>insertational</a:t>
            </a:r>
            <a:r>
              <a:rPr lang="en-GB" sz="2000" dirty="0"/>
              <a:t> mixing. </a:t>
            </a:r>
            <a:r>
              <a:rPr lang="hu-HU" sz="2000" dirty="0"/>
              <a:t/>
            </a:r>
            <a:br>
              <a:rPr lang="hu-HU" sz="2000" dirty="0"/>
            </a:br>
            <a:endParaRPr lang="hu-HU" sz="2000" dirty="0"/>
          </a:p>
        </p:txBody>
      </p:sp>
      <p:sp>
        <p:nvSpPr>
          <p:cNvPr id="3" name="Tartalom helye 2"/>
          <p:cNvSpPr>
            <a:spLocks noGrp="1"/>
          </p:cNvSpPr>
          <p:nvPr>
            <p:ph idx="1"/>
          </p:nvPr>
        </p:nvSpPr>
        <p:spPr>
          <a:xfrm>
            <a:off x="0" y="699542"/>
            <a:ext cx="9144000" cy="4443957"/>
          </a:xfrm>
        </p:spPr>
        <p:txBody>
          <a:bodyPr>
            <a:normAutofit fontScale="62500" lnSpcReduction="20000"/>
          </a:bodyPr>
          <a:lstStyle/>
          <a:p>
            <a:pPr marL="0" indent="0">
              <a:buNone/>
            </a:pPr>
            <a:r>
              <a:rPr lang="en-GB" sz="2500" dirty="0" smtClean="0"/>
              <a:t>L</a:t>
            </a:r>
            <a:r>
              <a:rPr lang="hu-HU" sz="2500" dirty="0"/>
              <a:t>e </a:t>
            </a:r>
            <a:r>
              <a:rPr lang="hu-HU" sz="2500" dirty="0" err="1"/>
              <a:t>romane</a:t>
            </a:r>
            <a:r>
              <a:rPr lang="hu-HU" sz="2500" dirty="0"/>
              <a:t> </a:t>
            </a:r>
            <a:r>
              <a:rPr lang="hu-HU" sz="2500" b="1" dirty="0" err="1"/>
              <a:t>hállgátóvosz</a:t>
            </a:r>
            <a:r>
              <a:rPr lang="hu-HU" sz="2500" dirty="0"/>
              <a:t> </a:t>
            </a:r>
            <a:r>
              <a:rPr lang="hu-HU" sz="2500" dirty="0" err="1"/>
              <a:t>duj</a:t>
            </a:r>
            <a:r>
              <a:rPr lang="hu-HU" sz="2500" dirty="0"/>
              <a:t> </a:t>
            </a:r>
            <a:r>
              <a:rPr lang="hu-HU" sz="2500" b="1" dirty="0" err="1"/>
              <a:t>jellemzővo</a:t>
            </a:r>
            <a:r>
              <a:rPr lang="hu-HU" sz="2500" dirty="0"/>
              <a:t> </a:t>
            </a:r>
            <a:r>
              <a:rPr lang="hu-HU" sz="2500" dirty="0" err="1"/>
              <a:t>hi</a:t>
            </a:r>
            <a:r>
              <a:rPr lang="hu-HU" sz="2500" dirty="0"/>
              <a:t>: o </a:t>
            </a:r>
            <a:r>
              <a:rPr lang="hu-HU" sz="2500" b="1" dirty="0" err="1"/>
              <a:t>lassúne</a:t>
            </a:r>
            <a:r>
              <a:rPr lang="hu-HU" sz="2500" dirty="0"/>
              <a:t> </a:t>
            </a:r>
            <a:r>
              <a:rPr lang="hu-HU" sz="2500" dirty="0" err="1"/>
              <a:t>giji</a:t>
            </a:r>
            <a:r>
              <a:rPr lang="hu-HU" sz="2500" dirty="0"/>
              <a:t> táj o </a:t>
            </a:r>
            <a:r>
              <a:rPr lang="hu-HU" sz="2500" b="1" dirty="0" err="1"/>
              <a:t>táncoso</a:t>
            </a:r>
            <a:r>
              <a:rPr lang="hu-HU" sz="2500" dirty="0"/>
              <a:t> </a:t>
            </a:r>
            <a:r>
              <a:rPr lang="hu-HU" sz="2500" dirty="0" err="1"/>
              <a:t>gijá</a:t>
            </a:r>
            <a:r>
              <a:rPr lang="hu-HU" sz="2500" dirty="0"/>
              <a:t>. </a:t>
            </a:r>
            <a:r>
              <a:rPr lang="hu-HU" sz="2500" dirty="0" err="1"/>
              <a:t>Ánde</a:t>
            </a:r>
            <a:r>
              <a:rPr lang="hu-HU" sz="2500" dirty="0"/>
              <a:t> </a:t>
            </a:r>
            <a:r>
              <a:rPr lang="hu-HU" sz="2500" dirty="0" err="1"/>
              <a:t>mure</a:t>
            </a:r>
            <a:r>
              <a:rPr lang="hu-HU" sz="2500" dirty="0"/>
              <a:t> </a:t>
            </a:r>
            <a:r>
              <a:rPr lang="hu-HU" sz="2500" dirty="0" err="1"/>
              <a:t>gyeszá</a:t>
            </a:r>
            <a:r>
              <a:rPr lang="hu-HU" sz="2500" dirty="0"/>
              <a:t> o </a:t>
            </a:r>
            <a:r>
              <a:rPr lang="hu-HU" sz="2500" dirty="0" err="1"/>
              <a:t>romá</a:t>
            </a:r>
            <a:r>
              <a:rPr lang="hu-HU" sz="2500" dirty="0"/>
              <a:t>, </a:t>
            </a:r>
            <a:r>
              <a:rPr lang="hu-HU" sz="2500" b="1" dirty="0"/>
              <a:t>leginkább</a:t>
            </a:r>
            <a:r>
              <a:rPr lang="hu-HU" sz="2500" dirty="0"/>
              <a:t> o </a:t>
            </a:r>
            <a:r>
              <a:rPr lang="hu-HU" sz="2500" dirty="0" err="1"/>
              <a:t>mursha</a:t>
            </a:r>
            <a:r>
              <a:rPr lang="hu-HU" sz="2500" dirty="0"/>
              <a:t>, </a:t>
            </a:r>
            <a:r>
              <a:rPr lang="hu-HU" sz="2500" dirty="0" err="1"/>
              <a:t>szicsine</a:t>
            </a:r>
            <a:r>
              <a:rPr lang="hu-HU" sz="2500" dirty="0"/>
              <a:t> te </a:t>
            </a:r>
            <a:r>
              <a:rPr lang="hu-HU" sz="2500" dirty="0" err="1"/>
              <a:t>gibaren</a:t>
            </a:r>
            <a:r>
              <a:rPr lang="hu-HU" sz="2500" dirty="0"/>
              <a:t> </a:t>
            </a:r>
            <a:r>
              <a:rPr lang="hu-HU" sz="2500" dirty="0" err="1"/>
              <a:t>romane</a:t>
            </a:r>
            <a:r>
              <a:rPr lang="hu-HU" sz="2500" dirty="0"/>
              <a:t> </a:t>
            </a:r>
            <a:r>
              <a:rPr lang="hu-HU" sz="2500" b="1" dirty="0" err="1"/>
              <a:t>hállgátóvo</a:t>
            </a:r>
            <a:r>
              <a:rPr lang="hu-HU" sz="2500" dirty="0"/>
              <a:t>, </a:t>
            </a:r>
            <a:r>
              <a:rPr lang="hu-HU" sz="2500" dirty="0" err="1"/>
              <a:t>kánák</a:t>
            </a:r>
            <a:r>
              <a:rPr lang="hu-HU" sz="2500" dirty="0"/>
              <a:t> </a:t>
            </a:r>
            <a:r>
              <a:rPr lang="hu-HU" sz="2500" b="1" dirty="0" err="1"/>
              <a:t>bánáto</a:t>
            </a:r>
            <a:r>
              <a:rPr lang="hu-HU" sz="2500" dirty="0"/>
              <a:t> </a:t>
            </a:r>
            <a:r>
              <a:rPr lang="hu-HU" sz="2500" dirty="0" err="1"/>
              <a:t>hi</a:t>
            </a:r>
            <a:r>
              <a:rPr lang="hu-HU" sz="2500" dirty="0"/>
              <a:t> len vagy </a:t>
            </a:r>
            <a:r>
              <a:rPr lang="hu-HU" sz="2500" dirty="0" err="1"/>
              <a:t>hi</a:t>
            </a:r>
            <a:r>
              <a:rPr lang="hu-HU" sz="2500" dirty="0"/>
              <a:t> len egy </a:t>
            </a:r>
            <a:r>
              <a:rPr lang="hu-HU" sz="2500" dirty="0" err="1"/>
              <a:t>cino</a:t>
            </a:r>
            <a:r>
              <a:rPr lang="hu-HU" sz="2500" dirty="0"/>
              <a:t> </a:t>
            </a:r>
            <a:r>
              <a:rPr lang="hu-HU" sz="2500" b="1" dirty="0" err="1"/>
              <a:t>itálo</a:t>
            </a:r>
            <a:r>
              <a:rPr lang="hu-HU" sz="2500" dirty="0"/>
              <a:t>. </a:t>
            </a:r>
            <a:r>
              <a:rPr lang="hu-HU" sz="2500" b="1" dirty="0" err="1"/>
              <a:t>Gitáréhá</a:t>
            </a:r>
            <a:r>
              <a:rPr lang="hu-HU" sz="2500" dirty="0"/>
              <a:t> táj </a:t>
            </a:r>
            <a:r>
              <a:rPr lang="hu-HU" sz="2500" b="1" dirty="0" err="1"/>
              <a:t>kuppáhá</a:t>
            </a:r>
            <a:r>
              <a:rPr lang="hu-HU" sz="2500" dirty="0"/>
              <a:t> </a:t>
            </a:r>
            <a:r>
              <a:rPr lang="hu-HU" sz="2500" dirty="0" err="1"/>
              <a:t>szicsiline</a:t>
            </a:r>
            <a:r>
              <a:rPr lang="hu-HU" sz="2500" dirty="0"/>
              <a:t> lesz te </a:t>
            </a:r>
            <a:r>
              <a:rPr lang="hu-HU" sz="2500" b="1" dirty="0" err="1"/>
              <a:t>kisérinén</a:t>
            </a:r>
            <a:r>
              <a:rPr lang="hu-HU" sz="2500" dirty="0"/>
              <a:t> e </a:t>
            </a:r>
            <a:r>
              <a:rPr lang="hu-HU" sz="2500" dirty="0" err="1"/>
              <a:t>giji</a:t>
            </a:r>
            <a:r>
              <a:rPr lang="hu-HU" sz="2500" dirty="0"/>
              <a:t>. </a:t>
            </a:r>
            <a:r>
              <a:rPr lang="hu-HU" sz="2500" dirty="0" err="1"/>
              <a:t>Szicsine</a:t>
            </a:r>
            <a:r>
              <a:rPr lang="hu-HU" sz="2500" dirty="0"/>
              <a:t> te </a:t>
            </a:r>
            <a:r>
              <a:rPr lang="hu-HU" sz="2500" dirty="0" err="1"/>
              <a:t>gibaren</a:t>
            </a:r>
            <a:r>
              <a:rPr lang="hu-HU" sz="2500" dirty="0"/>
              <a:t> </a:t>
            </a:r>
            <a:r>
              <a:rPr lang="hu-HU" sz="2500" dirty="0" err="1"/>
              <a:t>po</a:t>
            </a:r>
            <a:r>
              <a:rPr lang="hu-HU" sz="2500" dirty="0"/>
              <a:t> </a:t>
            </a:r>
            <a:r>
              <a:rPr lang="hu-HU" sz="2500" b="1" dirty="0"/>
              <a:t>temetési</a:t>
            </a:r>
            <a:r>
              <a:rPr lang="hu-HU" sz="2500" dirty="0"/>
              <a:t> vagy </a:t>
            </a:r>
            <a:r>
              <a:rPr lang="hu-HU" sz="2500" dirty="0" err="1"/>
              <a:t>hi</a:t>
            </a:r>
            <a:r>
              <a:rPr lang="hu-HU" sz="2500" dirty="0"/>
              <a:t> </a:t>
            </a:r>
            <a:r>
              <a:rPr lang="hu-HU" sz="2500" dirty="0" err="1"/>
              <a:t>kana-</a:t>
            </a:r>
            <a:r>
              <a:rPr lang="hu-HU" sz="2500" dirty="0"/>
              <a:t>, </a:t>
            </a:r>
            <a:r>
              <a:rPr lang="hu-HU" sz="2500" dirty="0" err="1"/>
              <a:t>kana</a:t>
            </a:r>
            <a:r>
              <a:rPr lang="hu-HU" sz="2500" dirty="0"/>
              <a:t> </a:t>
            </a:r>
            <a:r>
              <a:rPr lang="hu-HU" sz="2500" b="1" dirty="0" err="1"/>
              <a:t>gyászolinén</a:t>
            </a:r>
            <a:r>
              <a:rPr lang="hu-HU" sz="2500" dirty="0"/>
              <a:t>. O </a:t>
            </a:r>
            <a:r>
              <a:rPr lang="hu-HU" sz="2500" b="1" dirty="0" err="1"/>
              <a:t>gyorsono</a:t>
            </a:r>
            <a:r>
              <a:rPr lang="hu-HU" sz="2500" dirty="0"/>
              <a:t> </a:t>
            </a:r>
            <a:r>
              <a:rPr lang="hu-HU" sz="2500" dirty="0" err="1"/>
              <a:t>gíji</a:t>
            </a:r>
            <a:r>
              <a:rPr lang="hu-HU" sz="2500" dirty="0"/>
              <a:t>, </a:t>
            </a:r>
            <a:r>
              <a:rPr lang="hu-HU" sz="2500" dirty="0" err="1"/>
              <a:t>kodi</a:t>
            </a:r>
            <a:r>
              <a:rPr lang="hu-HU" sz="2500" dirty="0"/>
              <a:t> </a:t>
            </a:r>
            <a:r>
              <a:rPr lang="hu-HU" sz="2500" dirty="0" err="1"/>
              <a:t>szako</a:t>
            </a:r>
            <a:r>
              <a:rPr lang="hu-HU" sz="2500" dirty="0"/>
              <a:t> </a:t>
            </a:r>
            <a:r>
              <a:rPr lang="hu-HU" sz="2500" dirty="0" err="1"/>
              <a:t>gyész</a:t>
            </a:r>
            <a:r>
              <a:rPr lang="hu-HU" sz="2500" dirty="0"/>
              <a:t> </a:t>
            </a:r>
            <a:r>
              <a:rPr lang="hu-HU" sz="2500" dirty="0" err="1"/>
              <a:t>sunén</a:t>
            </a:r>
            <a:r>
              <a:rPr lang="hu-HU" sz="2500" dirty="0"/>
              <a:t> táj </a:t>
            </a:r>
            <a:r>
              <a:rPr lang="hu-HU" sz="2500" dirty="0" err="1"/>
              <a:t>gibaren</a:t>
            </a:r>
            <a:r>
              <a:rPr lang="hu-HU" sz="2500" dirty="0"/>
              <a:t>, </a:t>
            </a:r>
            <a:r>
              <a:rPr lang="hu-HU" sz="2500" dirty="0" err="1"/>
              <a:t>khelen</a:t>
            </a:r>
            <a:r>
              <a:rPr lang="hu-HU" sz="2500" dirty="0"/>
              <a:t> is </a:t>
            </a:r>
            <a:r>
              <a:rPr lang="hu-HU" sz="2500" dirty="0" err="1"/>
              <a:t>opre</a:t>
            </a:r>
            <a:r>
              <a:rPr lang="hu-HU" sz="2500" dirty="0"/>
              <a:t>. </a:t>
            </a:r>
            <a:r>
              <a:rPr lang="hu-HU" sz="2500" dirty="0" err="1"/>
              <a:t>Po</a:t>
            </a:r>
            <a:r>
              <a:rPr lang="hu-HU" sz="2500" dirty="0"/>
              <a:t> </a:t>
            </a:r>
            <a:r>
              <a:rPr lang="hu-HU" sz="2500" b="1" dirty="0"/>
              <a:t>ballagási</a:t>
            </a:r>
            <a:r>
              <a:rPr lang="hu-HU" sz="2500" dirty="0"/>
              <a:t> is táj </a:t>
            </a:r>
            <a:r>
              <a:rPr lang="hu-HU" sz="2500" dirty="0" err="1"/>
              <a:t>po</a:t>
            </a:r>
            <a:r>
              <a:rPr lang="hu-HU" sz="2500" dirty="0"/>
              <a:t> </a:t>
            </a:r>
            <a:r>
              <a:rPr lang="hu-HU" sz="2500" b="1" dirty="0" err="1"/>
              <a:t>születésnápo</a:t>
            </a:r>
            <a:r>
              <a:rPr lang="hu-HU" sz="2500" dirty="0"/>
              <a:t> is </a:t>
            </a:r>
            <a:r>
              <a:rPr lang="hu-HU" sz="2500" dirty="0" err="1"/>
              <a:t>szicsinen</a:t>
            </a:r>
            <a:r>
              <a:rPr lang="hu-HU" sz="2500" dirty="0"/>
              <a:t> la </a:t>
            </a:r>
            <a:r>
              <a:rPr lang="hu-HU" sz="2500" dirty="0" err="1"/>
              <a:t>té</a:t>
            </a:r>
            <a:r>
              <a:rPr lang="hu-HU" sz="2500" dirty="0"/>
              <a:t> </a:t>
            </a:r>
            <a:r>
              <a:rPr lang="hu-HU" sz="2500" dirty="0" err="1"/>
              <a:t>shunén</a:t>
            </a:r>
            <a:r>
              <a:rPr lang="hu-HU" sz="2500" dirty="0"/>
              <a:t> táj </a:t>
            </a:r>
            <a:r>
              <a:rPr lang="hu-HU" sz="2500" dirty="0" err="1"/>
              <a:t>té</a:t>
            </a:r>
            <a:r>
              <a:rPr lang="hu-HU" sz="2500" dirty="0"/>
              <a:t> pijén </a:t>
            </a:r>
            <a:r>
              <a:rPr lang="hu-HU" sz="2500" dirty="0" err="1"/>
              <a:t>opré</a:t>
            </a:r>
            <a:r>
              <a:rPr lang="hu-HU" sz="2500" dirty="0"/>
              <a:t>. </a:t>
            </a:r>
            <a:r>
              <a:rPr lang="hu-HU" sz="2500" dirty="0" err="1"/>
              <a:t>Ádo...ada</a:t>
            </a:r>
            <a:r>
              <a:rPr lang="hu-HU" sz="2500" dirty="0"/>
              <a:t> </a:t>
            </a:r>
            <a:r>
              <a:rPr lang="hu-HU" sz="2500" dirty="0" err="1"/>
              <a:t>lesko</a:t>
            </a:r>
            <a:r>
              <a:rPr lang="hu-HU" sz="2500" dirty="0"/>
              <a:t> o roma </a:t>
            </a:r>
            <a:r>
              <a:rPr lang="hu-HU" sz="2500" dirty="0" err="1"/>
              <a:t>oká</a:t>
            </a:r>
            <a:r>
              <a:rPr lang="hu-HU" sz="2500" dirty="0"/>
              <a:t> </a:t>
            </a:r>
            <a:r>
              <a:rPr lang="hu-HU" sz="2500" dirty="0" err="1"/>
              <a:t>phenen</a:t>
            </a:r>
            <a:r>
              <a:rPr lang="hu-HU" sz="2500" dirty="0"/>
              <a:t> </a:t>
            </a:r>
            <a:r>
              <a:rPr lang="hu-HU" sz="2500" b="1" dirty="0" err="1"/>
              <a:t>világiko</a:t>
            </a:r>
            <a:r>
              <a:rPr lang="hu-HU" sz="2500" dirty="0"/>
              <a:t> </a:t>
            </a:r>
            <a:r>
              <a:rPr lang="hu-HU" sz="2500" dirty="0" err="1"/>
              <a:t>giji</a:t>
            </a:r>
            <a:r>
              <a:rPr lang="hu-HU" sz="2500" dirty="0" smtClean="0"/>
              <a:t>.</a:t>
            </a:r>
          </a:p>
          <a:p>
            <a:pPr marL="0" indent="0">
              <a:buNone/>
            </a:pPr>
            <a:endParaRPr lang="hu-HU" sz="2500" dirty="0" smtClean="0"/>
          </a:p>
          <a:p>
            <a:pPr marL="0" indent="0">
              <a:buNone/>
            </a:pPr>
            <a:r>
              <a:rPr lang="en-GB" sz="2500" dirty="0" smtClean="0"/>
              <a:t>(‘</a:t>
            </a:r>
            <a:r>
              <a:rPr lang="en-GB" sz="2500" i="1" dirty="0"/>
              <a:t>There are two sorts of slow songs</a:t>
            </a:r>
            <a:r>
              <a:rPr lang="en-GB" sz="2500" dirty="0"/>
              <a:t> (instead of Roma songs she accidentally says slow songs – the author): </a:t>
            </a:r>
            <a:r>
              <a:rPr lang="en-GB" sz="2500" i="1" dirty="0"/>
              <a:t>slow songs and dance songs. In our days, Roma, mostly men, use to sing slow songs, if they have sorrow or they have some drinks. They accompany the song by guitar or can. They usually sing them on funerals or if they are mourning. The dance songs, they are listened and singed every day, they also dance to them. On school banquet, or on a birthday they use to listen to them and they usually also drink to them. These are called by the Roma </a:t>
            </a:r>
            <a:r>
              <a:rPr lang="en-GB" sz="2500" i="1" dirty="0" err="1"/>
              <a:t>worldy</a:t>
            </a:r>
            <a:r>
              <a:rPr lang="en-GB" sz="2500" i="1" dirty="0"/>
              <a:t> songs</a:t>
            </a:r>
            <a:r>
              <a:rPr lang="en-GB" sz="2500" dirty="0" smtClean="0"/>
              <a:t>’)</a:t>
            </a:r>
            <a:r>
              <a:rPr lang="hu-HU" sz="2500" dirty="0"/>
              <a:t> </a:t>
            </a:r>
            <a:endParaRPr lang="hu-HU" sz="2500" dirty="0" smtClean="0"/>
          </a:p>
          <a:p>
            <a:pPr marL="0" indent="0">
              <a:buNone/>
            </a:pPr>
            <a:endParaRPr lang="hu-HU" sz="2500" dirty="0"/>
          </a:p>
          <a:p>
            <a:pPr>
              <a:buFontTx/>
              <a:buChar char="-"/>
            </a:pPr>
            <a:r>
              <a:rPr lang="en-GB" dirty="0" smtClean="0"/>
              <a:t>The </a:t>
            </a:r>
            <a:r>
              <a:rPr lang="en-GB" dirty="0"/>
              <a:t>comparison of the two extracts shows one from the “line of flight or deterritorialization, according to which they (multiplicities) change in nature” (</a:t>
            </a:r>
            <a:r>
              <a:rPr lang="en-GB" dirty="0" err="1"/>
              <a:t>Deleuze</a:t>
            </a:r>
            <a:r>
              <a:rPr lang="en-GB" dirty="0"/>
              <a:t> – </a:t>
            </a:r>
            <a:r>
              <a:rPr lang="en-GB" dirty="0" err="1"/>
              <a:t>Guattari</a:t>
            </a:r>
            <a:r>
              <a:rPr lang="en-GB" dirty="0"/>
              <a:t> 1987: 9): translanguaged ways of speaking has changed their nature </a:t>
            </a:r>
            <a:r>
              <a:rPr lang="hu-HU" dirty="0" smtClean="0"/>
              <a:t>(</a:t>
            </a:r>
            <a:r>
              <a:rPr lang="en-GB" dirty="0" smtClean="0"/>
              <a:t>from </a:t>
            </a:r>
            <a:r>
              <a:rPr lang="en-GB" dirty="0"/>
              <a:t>a code-switching point of </a:t>
            </a:r>
            <a:r>
              <a:rPr lang="en-GB" dirty="0" smtClean="0"/>
              <a:t>view</a:t>
            </a:r>
            <a:r>
              <a:rPr lang="hu-HU" dirty="0" smtClean="0"/>
              <a:t>: </a:t>
            </a:r>
            <a:r>
              <a:rPr lang="en-GB" dirty="0" smtClean="0"/>
              <a:t>a </a:t>
            </a:r>
            <a:r>
              <a:rPr lang="en-GB" dirty="0"/>
              <a:t>shift from code-switching mode (between a monolingual code and a mixed code) to speaking in a single </a:t>
            </a:r>
            <a:r>
              <a:rPr lang="en-GB" dirty="0" smtClean="0"/>
              <a:t>mixed-code</a:t>
            </a:r>
            <a:r>
              <a:rPr lang="en-GB" dirty="0" smtClean="0"/>
              <a:t>.</a:t>
            </a:r>
            <a:endParaRPr lang="hu-HU" dirty="0" smtClean="0"/>
          </a:p>
          <a:p>
            <a:pPr>
              <a:buFontTx/>
              <a:buChar char="-"/>
            </a:pPr>
            <a:endParaRPr lang="hu-HU" dirty="0"/>
          </a:p>
          <a:p>
            <a:endParaRPr lang="hu-HU" dirty="0"/>
          </a:p>
        </p:txBody>
      </p:sp>
    </p:spTree>
    <p:extLst>
      <p:ext uri="{BB962C8B-B14F-4D97-AF65-F5344CB8AC3E}">
        <p14:creationId xmlns:p14="http://schemas.microsoft.com/office/powerpoint/2010/main" val="36365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963"/>
            <a:ext cx="8229600" cy="481555"/>
          </a:xfrm>
        </p:spPr>
        <p:txBody>
          <a:bodyPr>
            <a:noAutofit/>
          </a:bodyPr>
          <a:lstStyle/>
          <a:p>
            <a:r>
              <a:rPr lang="hu-HU" sz="3000" dirty="0" smtClean="0"/>
              <a:t>TL </a:t>
            </a:r>
            <a:r>
              <a:rPr lang="hu-HU" sz="3000" dirty="0" err="1" smtClean="0"/>
              <a:t>in</a:t>
            </a:r>
            <a:r>
              <a:rPr lang="hu-HU" sz="3000" dirty="0" smtClean="0"/>
              <a:t> </a:t>
            </a:r>
            <a:r>
              <a:rPr lang="hu-HU" sz="3000" dirty="0" err="1" smtClean="0"/>
              <a:t>pedagogy</a:t>
            </a:r>
            <a:endParaRPr lang="hu-HU" sz="3000" dirty="0"/>
          </a:p>
        </p:txBody>
      </p:sp>
      <p:sp>
        <p:nvSpPr>
          <p:cNvPr id="3" name="Tartalom helye 2"/>
          <p:cNvSpPr>
            <a:spLocks noGrp="1"/>
          </p:cNvSpPr>
          <p:nvPr>
            <p:ph idx="1"/>
          </p:nvPr>
        </p:nvSpPr>
        <p:spPr>
          <a:xfrm>
            <a:off x="0" y="555526"/>
            <a:ext cx="9144000" cy="4587973"/>
          </a:xfrm>
        </p:spPr>
        <p:txBody>
          <a:bodyPr>
            <a:normAutofit fontScale="55000" lnSpcReduction="20000"/>
          </a:bodyPr>
          <a:lstStyle/>
          <a:p>
            <a:r>
              <a:rPr lang="en-GB" dirty="0" smtClean="0"/>
              <a:t>Code switching theories offer the possibility of the analysis of resources. Translanguaging </a:t>
            </a:r>
            <a:r>
              <a:rPr lang="en-GB" dirty="0"/>
              <a:t>promises through its rhizomatic extensions to other (also non-linguistic) </a:t>
            </a:r>
            <a:r>
              <a:rPr lang="en-GB" dirty="0" smtClean="0"/>
              <a:t>multiplicities</a:t>
            </a:r>
            <a:endParaRPr lang="hu-HU" dirty="0" smtClean="0"/>
          </a:p>
          <a:p>
            <a:pPr lvl="1"/>
            <a:r>
              <a:rPr lang="en-GB" dirty="0" smtClean="0"/>
              <a:t>more </a:t>
            </a:r>
            <a:r>
              <a:rPr lang="en-GB" dirty="0"/>
              <a:t>successful school </a:t>
            </a:r>
            <a:r>
              <a:rPr lang="en-GB" dirty="0" smtClean="0"/>
              <a:t>career</a:t>
            </a:r>
            <a:r>
              <a:rPr lang="hu-HU" dirty="0" smtClean="0"/>
              <a:t> </a:t>
            </a:r>
          </a:p>
          <a:p>
            <a:pPr lvl="1"/>
            <a:r>
              <a:rPr lang="en-GB" dirty="0" smtClean="0"/>
              <a:t>greater </a:t>
            </a:r>
            <a:r>
              <a:rPr lang="en-GB" dirty="0"/>
              <a:t>pedagogical success </a:t>
            </a:r>
            <a:endParaRPr lang="hu-HU" dirty="0" smtClean="0"/>
          </a:p>
          <a:p>
            <a:pPr lvl="1"/>
            <a:r>
              <a:rPr lang="en-GB" dirty="0" smtClean="0"/>
              <a:t>a </a:t>
            </a:r>
            <a:r>
              <a:rPr lang="en-GB" dirty="0"/>
              <a:t>fundamental change in power relations regarding the social status of the speakers themselves</a:t>
            </a:r>
            <a:r>
              <a:rPr lang="en-GB" dirty="0" smtClean="0"/>
              <a:t>.</a:t>
            </a:r>
            <a:endParaRPr lang="hu-HU" dirty="0" smtClean="0"/>
          </a:p>
          <a:p>
            <a:pPr marL="0" indent="0">
              <a:buNone/>
            </a:pPr>
            <a:endParaRPr lang="hu-HU" dirty="0" smtClean="0"/>
          </a:p>
          <a:p>
            <a:pPr marL="0" indent="0">
              <a:buNone/>
            </a:pPr>
            <a:r>
              <a:rPr lang="hu-HU" dirty="0" err="1" smtClean="0"/>
              <a:t>Concerns</a:t>
            </a:r>
            <a:r>
              <a:rPr lang="hu-HU" dirty="0" smtClean="0"/>
              <a:t>:</a:t>
            </a:r>
          </a:p>
          <a:p>
            <a:r>
              <a:rPr lang="en-GB" dirty="0" smtClean="0"/>
              <a:t>„translanguaging </a:t>
            </a:r>
            <a:r>
              <a:rPr lang="en-GB" dirty="0"/>
              <a:t>is likely to be less transformative and critical than is often suggested” (Jaspers 2018: 2</a:t>
            </a:r>
            <a:r>
              <a:rPr lang="en-GB" dirty="0" smtClean="0"/>
              <a:t>)</a:t>
            </a:r>
            <a:endParaRPr lang="hu-HU" dirty="0" smtClean="0"/>
          </a:p>
          <a:p>
            <a:pPr lvl="1"/>
            <a:r>
              <a:rPr lang="hu-HU" dirty="0" smtClean="0"/>
              <a:t>„</a:t>
            </a:r>
            <a:r>
              <a:rPr lang="en-GB" dirty="0" smtClean="0"/>
              <a:t>their </a:t>
            </a:r>
            <a:r>
              <a:rPr lang="en-GB" dirty="0"/>
              <a:t>transformative claims trade on causality effects that cannot be taken for </a:t>
            </a:r>
            <a:r>
              <a:rPr lang="en-GB" dirty="0" smtClean="0"/>
              <a:t>granted</a:t>
            </a:r>
            <a:r>
              <a:rPr lang="hu-HU" dirty="0" smtClean="0"/>
              <a:t>”</a:t>
            </a:r>
          </a:p>
          <a:p>
            <a:pPr lvl="1"/>
            <a:r>
              <a:rPr lang="hu-HU" sz="2200" dirty="0"/>
              <a:t>„</a:t>
            </a:r>
            <a:r>
              <a:rPr lang="en-GB" sz="2200" dirty="0"/>
              <a:t>translanguaging scholars share a number of convictions with the monolingual authorities they criticize</a:t>
            </a:r>
            <a:r>
              <a:rPr lang="hu-HU" sz="2200" dirty="0" smtClean="0"/>
              <a:t>”</a:t>
            </a:r>
            <a:endParaRPr lang="hu-HU" sz="2200" dirty="0" smtClean="0"/>
          </a:p>
          <a:p>
            <a:pPr lvl="1"/>
            <a:r>
              <a:rPr lang="hu-HU" sz="2200" dirty="0" smtClean="0"/>
              <a:t>„</a:t>
            </a:r>
            <a:r>
              <a:rPr lang="en-GB" sz="2200" dirty="0" smtClean="0"/>
              <a:t>translanguaging</a:t>
            </a:r>
            <a:r>
              <a:rPr lang="en-GB" sz="2200" dirty="0"/>
              <a:t>, at least in some of its representations, is becoming a dominating rather than a liberating force”</a:t>
            </a:r>
            <a:endParaRPr lang="hu-HU" sz="2200" dirty="0" smtClean="0"/>
          </a:p>
          <a:p>
            <a:endParaRPr lang="hu-HU" dirty="0" smtClean="0"/>
          </a:p>
          <a:p>
            <a:r>
              <a:rPr lang="en-GB" dirty="0" smtClean="0"/>
              <a:t>“</a:t>
            </a:r>
            <a:r>
              <a:rPr lang="en-GB" dirty="0"/>
              <a:t>scholars </a:t>
            </a:r>
            <a:r>
              <a:rPr lang="en-GB" dirty="0" smtClean="0"/>
              <a:t>disguise </a:t>
            </a:r>
            <a:r>
              <a:rPr lang="en-GB" dirty="0"/>
              <a:t>a value preference as scientific evidence” (Jaspers 2019: </a:t>
            </a:r>
            <a:r>
              <a:rPr lang="en-GB" dirty="0" smtClean="0"/>
              <a:t>101)</a:t>
            </a:r>
            <a:endParaRPr lang="hu-HU" dirty="0" smtClean="0"/>
          </a:p>
          <a:p>
            <a:pPr marL="0" indent="0">
              <a:buNone/>
            </a:pPr>
            <a:endParaRPr lang="hu-HU" dirty="0" smtClean="0"/>
          </a:p>
          <a:p>
            <a:r>
              <a:rPr lang="en-GB" dirty="0" smtClean="0"/>
              <a:t>“</a:t>
            </a:r>
            <a:r>
              <a:rPr lang="en-GB" dirty="0"/>
              <a:t>to act as brokers of </a:t>
            </a:r>
            <a:r>
              <a:rPr lang="en-GB" dirty="0" smtClean="0"/>
              <a:t>alternatives</a:t>
            </a:r>
            <a:r>
              <a:rPr lang="hu-HU" dirty="0" smtClean="0"/>
              <a:t>”</a:t>
            </a:r>
            <a:r>
              <a:rPr lang="en-GB" dirty="0" smtClean="0"/>
              <a:t> </a:t>
            </a:r>
            <a:r>
              <a:rPr lang="en-GB" dirty="0"/>
              <a:t>(Jaspers 2019: 97</a:t>
            </a:r>
            <a:r>
              <a:rPr lang="en-GB" dirty="0" smtClean="0"/>
              <a:t>)</a:t>
            </a:r>
            <a:endParaRPr lang="hu-HU" dirty="0" smtClean="0"/>
          </a:p>
        </p:txBody>
      </p:sp>
    </p:spTree>
    <p:extLst>
      <p:ext uri="{BB962C8B-B14F-4D97-AF65-F5344CB8AC3E}">
        <p14:creationId xmlns:p14="http://schemas.microsoft.com/office/powerpoint/2010/main" val="204010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35" y="1848"/>
            <a:ext cx="9144000" cy="857250"/>
          </a:xfrm>
        </p:spPr>
        <p:txBody>
          <a:bodyPr>
            <a:noAutofit/>
          </a:bodyPr>
          <a:lstStyle/>
          <a:p>
            <a:r>
              <a:rPr lang="en-GB" sz="2000" dirty="0"/>
              <a:t>Jaspers’ considerations</a:t>
            </a:r>
            <a:r>
              <a:rPr lang="en-GB" sz="2000" dirty="0" smtClean="0"/>
              <a:t> </a:t>
            </a:r>
            <a:r>
              <a:rPr lang="en-GB" sz="2000" dirty="0"/>
              <a:t>point out, that </a:t>
            </a:r>
            <a:r>
              <a:rPr lang="hu-HU" sz="2000" dirty="0"/>
              <a:t>TL </a:t>
            </a:r>
            <a:r>
              <a:rPr lang="en-GB" sz="2000" dirty="0"/>
              <a:t>is a </a:t>
            </a:r>
            <a:r>
              <a:rPr lang="en-GB" sz="2000" dirty="0" smtClean="0"/>
              <a:t>multiplicity</a:t>
            </a:r>
            <a:r>
              <a:rPr lang="hu-HU" sz="2000" dirty="0" smtClean="0"/>
              <a:t/>
            </a:r>
            <a:br>
              <a:rPr lang="hu-HU" sz="2000" dirty="0" smtClean="0"/>
            </a:br>
            <a:r>
              <a:rPr lang="en-GB" sz="2000" dirty="0" smtClean="0"/>
              <a:t>connected </a:t>
            </a:r>
            <a:r>
              <a:rPr lang="en-GB" sz="2000" dirty="0"/>
              <a:t>in many ways to other </a:t>
            </a:r>
            <a:r>
              <a:rPr lang="en-GB" sz="2000" dirty="0" smtClean="0"/>
              <a:t>multiplicities</a:t>
            </a:r>
            <a:r>
              <a:rPr lang="hu-HU" sz="2000" dirty="0" smtClean="0"/>
              <a:t> </a:t>
            </a:r>
            <a:r>
              <a:rPr lang="en-GB" sz="2000" dirty="0" smtClean="0"/>
              <a:t>around </a:t>
            </a:r>
            <a:r>
              <a:rPr lang="en-GB" sz="2000" dirty="0"/>
              <a:t>education and language policy.</a:t>
            </a:r>
            <a:endParaRPr lang="hu-HU" sz="2000" dirty="0"/>
          </a:p>
        </p:txBody>
      </p:sp>
      <p:sp>
        <p:nvSpPr>
          <p:cNvPr id="3" name="Tartalom helye 2"/>
          <p:cNvSpPr>
            <a:spLocks noGrp="1"/>
          </p:cNvSpPr>
          <p:nvPr>
            <p:ph idx="1"/>
          </p:nvPr>
        </p:nvSpPr>
        <p:spPr>
          <a:xfrm>
            <a:off x="0" y="987574"/>
            <a:ext cx="9144000" cy="4155927"/>
          </a:xfrm>
        </p:spPr>
        <p:txBody>
          <a:bodyPr>
            <a:normAutofit fontScale="92500" lnSpcReduction="20000"/>
          </a:bodyPr>
          <a:lstStyle/>
          <a:p>
            <a:r>
              <a:rPr lang="en-GB" dirty="0" smtClean="0"/>
              <a:t>It </a:t>
            </a:r>
            <a:r>
              <a:rPr lang="en-GB" dirty="0"/>
              <a:t>is generally problematic to measure the effects of translanguaged learning organisation and translanguaging stance on school </a:t>
            </a:r>
            <a:r>
              <a:rPr lang="en-GB" dirty="0" smtClean="0"/>
              <a:t>success</a:t>
            </a:r>
            <a:endParaRPr lang="hu-HU" dirty="0" smtClean="0"/>
          </a:p>
          <a:p>
            <a:pPr lvl="1"/>
            <a:endParaRPr lang="hu-HU" dirty="0" smtClean="0"/>
          </a:p>
          <a:p>
            <a:pPr lvl="1"/>
            <a:r>
              <a:rPr lang="en-GB" dirty="0" smtClean="0"/>
              <a:t>they </a:t>
            </a:r>
            <a:r>
              <a:rPr lang="en-GB" dirty="0"/>
              <a:t>can have </a:t>
            </a:r>
            <a:r>
              <a:rPr lang="en-GB" dirty="0" smtClean="0"/>
              <a:t>consequences </a:t>
            </a:r>
            <a:r>
              <a:rPr lang="en-GB" dirty="0"/>
              <a:t>in many areas of the learning behaviour and habits of the </a:t>
            </a:r>
            <a:r>
              <a:rPr lang="en-GB" dirty="0" smtClean="0"/>
              <a:t>students.</a:t>
            </a:r>
            <a:endParaRPr lang="hu-HU" dirty="0"/>
          </a:p>
          <a:p>
            <a:pPr lvl="1"/>
            <a:endParaRPr lang="hu-HU" dirty="0" smtClean="0"/>
          </a:p>
          <a:p>
            <a:pPr lvl="1"/>
            <a:r>
              <a:rPr lang="en-GB" dirty="0" smtClean="0"/>
              <a:t>However</a:t>
            </a:r>
            <a:r>
              <a:rPr lang="en-GB" dirty="0"/>
              <a:t>, </a:t>
            </a:r>
            <a:r>
              <a:rPr lang="en-GB" dirty="0" smtClean="0"/>
              <a:t>there are attempts of quantification</a:t>
            </a:r>
            <a:r>
              <a:rPr lang="hu-HU" dirty="0" smtClean="0"/>
              <a:t>: </a:t>
            </a:r>
            <a:r>
              <a:rPr lang="en-GB" dirty="0" smtClean="0"/>
              <a:t>dealing </a:t>
            </a:r>
            <a:r>
              <a:rPr lang="en-GB" dirty="0"/>
              <a:t>with teachers’ fears to apply translanguaging in mainstream </a:t>
            </a:r>
            <a:r>
              <a:rPr lang="en-GB" dirty="0" smtClean="0"/>
              <a:t>classes</a:t>
            </a:r>
            <a:r>
              <a:rPr lang="hu-HU" dirty="0" smtClean="0"/>
              <a:t>:</a:t>
            </a:r>
            <a:r>
              <a:rPr lang="en-GB" dirty="0" smtClean="0"/>
              <a:t> predominantly on-task </a:t>
            </a:r>
            <a:r>
              <a:rPr lang="en-GB" dirty="0"/>
              <a:t>talk in the translanguaging </a:t>
            </a:r>
            <a:r>
              <a:rPr lang="en-GB" dirty="0" smtClean="0"/>
              <a:t>sequences </a:t>
            </a:r>
            <a:r>
              <a:rPr lang="en-GB" dirty="0"/>
              <a:t>(</a:t>
            </a:r>
            <a:r>
              <a:rPr lang="hu-HU" dirty="0" err="1"/>
              <a:t>Duarte</a:t>
            </a:r>
            <a:r>
              <a:rPr lang="hu-HU" dirty="0"/>
              <a:t> </a:t>
            </a:r>
            <a:r>
              <a:rPr lang="en-GB" dirty="0" smtClean="0"/>
              <a:t>2019)</a:t>
            </a:r>
            <a:endParaRPr lang="hu-HU" dirty="0" smtClean="0"/>
          </a:p>
          <a:p>
            <a:pPr marL="457200" lvl="1" indent="0">
              <a:buNone/>
            </a:pPr>
            <a:endParaRPr lang="hu-HU" dirty="0"/>
          </a:p>
        </p:txBody>
      </p:sp>
    </p:spTree>
    <p:extLst>
      <p:ext uri="{BB962C8B-B14F-4D97-AF65-F5344CB8AC3E}">
        <p14:creationId xmlns:p14="http://schemas.microsoft.com/office/powerpoint/2010/main" val="3890338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6183"/>
            <a:ext cx="8229600" cy="857250"/>
          </a:xfrm>
        </p:spPr>
        <p:txBody>
          <a:bodyPr/>
          <a:lstStyle/>
          <a:p>
            <a:r>
              <a:rPr lang="hu-HU" dirty="0" err="1" smtClean="0"/>
              <a:t>Success</a:t>
            </a:r>
            <a:r>
              <a:rPr lang="hu-HU" dirty="0" smtClean="0"/>
              <a:t> </a:t>
            </a:r>
            <a:r>
              <a:rPr lang="hu-HU" dirty="0" err="1" smtClean="0"/>
              <a:t>in</a:t>
            </a:r>
            <a:r>
              <a:rPr lang="hu-HU" dirty="0" smtClean="0"/>
              <a:t> Tiszavasvári</a:t>
            </a:r>
            <a:endParaRPr lang="hu-HU" dirty="0"/>
          </a:p>
        </p:txBody>
      </p:sp>
      <p:sp>
        <p:nvSpPr>
          <p:cNvPr id="3" name="Tartalom helye 2"/>
          <p:cNvSpPr>
            <a:spLocks noGrp="1"/>
          </p:cNvSpPr>
          <p:nvPr>
            <p:ph idx="1"/>
          </p:nvPr>
        </p:nvSpPr>
        <p:spPr>
          <a:xfrm>
            <a:off x="0" y="843558"/>
            <a:ext cx="9144000" cy="4299942"/>
          </a:xfrm>
        </p:spPr>
        <p:txBody>
          <a:bodyPr>
            <a:normAutofit fontScale="47500" lnSpcReduction="20000"/>
          </a:bodyPr>
          <a:lstStyle/>
          <a:p>
            <a:r>
              <a:rPr lang="hu-HU" dirty="0" smtClean="0"/>
              <a:t>M</a:t>
            </a:r>
            <a:r>
              <a:rPr lang="en-GB" dirty="0" smtClean="0"/>
              <a:t>ore </a:t>
            </a:r>
            <a:r>
              <a:rPr lang="en-GB" dirty="0"/>
              <a:t>well-being and a sense of achievement for all students and teachers at school, as an unequivocal improvement of students learning </a:t>
            </a:r>
            <a:r>
              <a:rPr lang="en-GB" dirty="0" smtClean="0"/>
              <a:t>skills.</a:t>
            </a:r>
            <a:endParaRPr lang="hu-HU" dirty="0" smtClean="0"/>
          </a:p>
          <a:p>
            <a:pPr lvl="1"/>
            <a:r>
              <a:rPr lang="en-GB" dirty="0" smtClean="0"/>
              <a:t>This </a:t>
            </a:r>
            <a:r>
              <a:rPr lang="en-GB" dirty="0"/>
              <a:t>well-being is based on the insight that the repertoire is an inherent part of the subject (cf. Busch 2012a), and its acceptance also means the acceptance of the students in their </a:t>
            </a:r>
            <a:r>
              <a:rPr lang="en-GB" dirty="0" smtClean="0"/>
              <a:t>entirety.</a:t>
            </a:r>
            <a:endParaRPr lang="hu-HU" dirty="0" smtClean="0"/>
          </a:p>
          <a:p>
            <a:endParaRPr lang="hu-HU" dirty="0" smtClean="0"/>
          </a:p>
          <a:p>
            <a:r>
              <a:rPr lang="hu-HU" dirty="0" smtClean="0"/>
              <a:t>TL</a:t>
            </a:r>
            <a:r>
              <a:rPr lang="en-GB" dirty="0" smtClean="0"/>
              <a:t> </a:t>
            </a:r>
            <a:r>
              <a:rPr lang="en-GB" dirty="0"/>
              <a:t>cannot be successful if it reduces (just like monolingual authorities) “questions of school success and social inequality to a linguistic quintessence” (Jaspers 2018: 5)</a:t>
            </a:r>
            <a:endParaRPr lang="hu-HU" dirty="0"/>
          </a:p>
          <a:p>
            <a:pPr lvl="1"/>
            <a:r>
              <a:rPr lang="hu-HU" dirty="0"/>
              <a:t>I</a:t>
            </a:r>
            <a:r>
              <a:rPr lang="en-GB" dirty="0"/>
              <a:t>t has been one of the most important insights for us, that translanguaging is not a pedagogy per se,</a:t>
            </a:r>
            <a:endParaRPr lang="hu-HU" dirty="0"/>
          </a:p>
          <a:p>
            <a:pPr lvl="1"/>
            <a:r>
              <a:rPr lang="hu-HU" dirty="0"/>
              <a:t>”</a:t>
            </a:r>
            <a:r>
              <a:rPr lang="en-GB" dirty="0"/>
              <a:t>only” a new pedagogical </a:t>
            </a:r>
            <a:r>
              <a:rPr lang="en-GB" dirty="0" smtClean="0"/>
              <a:t>stance</a:t>
            </a:r>
            <a:endParaRPr lang="hu-HU" dirty="0"/>
          </a:p>
          <a:p>
            <a:pPr lvl="1"/>
            <a:r>
              <a:rPr lang="hu-HU" dirty="0"/>
              <a:t>(L</a:t>
            </a:r>
            <a:r>
              <a:rPr lang="en-GB" dirty="0" err="1"/>
              <a:t>essons</a:t>
            </a:r>
            <a:r>
              <a:rPr lang="en-GB" dirty="0"/>
              <a:t> with remarkable teacher-guided translanguaging sessions can be as unsuccessful as lessons without such sessions, if they lack at other pedagogical tools and skills.</a:t>
            </a:r>
            <a:r>
              <a:rPr lang="hu-HU" dirty="0"/>
              <a:t>)</a:t>
            </a:r>
          </a:p>
          <a:p>
            <a:endParaRPr lang="hu-HU" dirty="0" smtClean="0"/>
          </a:p>
          <a:p>
            <a:r>
              <a:rPr lang="hu-HU" dirty="0" err="1" smtClean="0"/>
              <a:t>Consequences</a:t>
            </a:r>
            <a:r>
              <a:rPr lang="hu-HU" dirty="0" smtClean="0"/>
              <a:t> </a:t>
            </a:r>
            <a:r>
              <a:rPr lang="hu-HU" dirty="0" err="1"/>
              <a:t>in</a:t>
            </a:r>
            <a:r>
              <a:rPr lang="hu-HU" dirty="0"/>
              <a:t> </a:t>
            </a:r>
            <a:r>
              <a:rPr lang="hu-HU" dirty="0" err="1"/>
              <a:t>case</a:t>
            </a:r>
            <a:r>
              <a:rPr lang="hu-HU" dirty="0"/>
              <a:t> of </a:t>
            </a:r>
            <a:r>
              <a:rPr lang="hu-HU" dirty="0" err="1"/>
              <a:t>cooperative</a:t>
            </a:r>
            <a:r>
              <a:rPr lang="hu-HU" dirty="0"/>
              <a:t> </a:t>
            </a:r>
            <a:r>
              <a:rPr lang="hu-HU" dirty="0" err="1"/>
              <a:t>learning</a:t>
            </a:r>
            <a:r>
              <a:rPr lang="hu-HU" dirty="0"/>
              <a:t> </a:t>
            </a:r>
            <a:r>
              <a:rPr lang="hu-HU" dirty="0" err="1"/>
              <a:t>organisation</a:t>
            </a:r>
            <a:r>
              <a:rPr lang="hu-HU" dirty="0"/>
              <a:t> (</a:t>
            </a:r>
            <a:r>
              <a:rPr lang="hu-HU" dirty="0" err="1"/>
              <a:t>by</a:t>
            </a:r>
            <a:r>
              <a:rPr lang="hu-HU" dirty="0"/>
              <a:t> Zita Tündik</a:t>
            </a:r>
            <a:r>
              <a:rPr lang="hu-HU" dirty="0" smtClean="0"/>
              <a:t>):</a:t>
            </a:r>
          </a:p>
          <a:p>
            <a:pPr lvl="1"/>
            <a:r>
              <a:rPr lang="hu-HU" dirty="0" err="1"/>
              <a:t>Students</a:t>
            </a:r>
            <a:r>
              <a:rPr lang="hu-HU" dirty="0"/>
              <a:t> </a:t>
            </a:r>
            <a:r>
              <a:rPr lang="hu-HU" dirty="0" err="1"/>
              <a:t>appear</a:t>
            </a:r>
            <a:r>
              <a:rPr lang="hu-HU" dirty="0"/>
              <a:t> </a:t>
            </a:r>
            <a:r>
              <a:rPr lang="hu-HU" dirty="0" err="1"/>
              <a:t>in</a:t>
            </a:r>
            <a:r>
              <a:rPr lang="hu-HU" dirty="0"/>
              <a:t> translanguaging </a:t>
            </a:r>
            <a:r>
              <a:rPr lang="hu-HU" dirty="0" err="1"/>
              <a:t>sessions</a:t>
            </a:r>
            <a:r>
              <a:rPr lang="hu-HU" dirty="0"/>
              <a:t> </a:t>
            </a:r>
            <a:r>
              <a:rPr lang="hu-HU" dirty="0" err="1"/>
              <a:t>as</a:t>
            </a:r>
            <a:r>
              <a:rPr lang="hu-HU" dirty="0"/>
              <a:t> </a:t>
            </a:r>
            <a:r>
              <a:rPr lang="hu-HU" dirty="0" err="1"/>
              <a:t>helper</a:t>
            </a:r>
            <a:r>
              <a:rPr lang="hu-HU" dirty="0"/>
              <a:t> </a:t>
            </a:r>
            <a:r>
              <a:rPr lang="hu-HU" dirty="0" err="1"/>
              <a:t>or</a:t>
            </a:r>
            <a:r>
              <a:rPr lang="hu-HU" dirty="0"/>
              <a:t> </a:t>
            </a:r>
            <a:r>
              <a:rPr lang="hu-HU" dirty="0" err="1"/>
              <a:t>trainer</a:t>
            </a:r>
            <a:r>
              <a:rPr lang="hu-HU" dirty="0"/>
              <a:t> of </a:t>
            </a:r>
            <a:r>
              <a:rPr lang="hu-HU" dirty="0" err="1"/>
              <a:t>other</a:t>
            </a:r>
            <a:r>
              <a:rPr lang="hu-HU" dirty="0"/>
              <a:t> </a:t>
            </a:r>
            <a:r>
              <a:rPr lang="hu-HU" dirty="0" err="1"/>
              <a:t>students</a:t>
            </a:r>
            <a:endParaRPr lang="hu-HU" dirty="0"/>
          </a:p>
          <a:p>
            <a:pPr lvl="1"/>
            <a:r>
              <a:rPr lang="hu-HU" dirty="0" err="1"/>
              <a:t>Students</a:t>
            </a:r>
            <a:r>
              <a:rPr lang="hu-HU" dirty="0"/>
              <a:t> </a:t>
            </a:r>
            <a:r>
              <a:rPr lang="hu-HU" dirty="0" err="1"/>
              <a:t>with</a:t>
            </a:r>
            <a:r>
              <a:rPr lang="hu-HU" dirty="0"/>
              <a:t> </a:t>
            </a:r>
            <a:r>
              <a:rPr lang="hu-HU" dirty="0" err="1"/>
              <a:t>lower</a:t>
            </a:r>
            <a:r>
              <a:rPr lang="hu-HU" dirty="0"/>
              <a:t> </a:t>
            </a:r>
            <a:r>
              <a:rPr lang="hu-HU" dirty="0" err="1"/>
              <a:t>Hungarian-bounded</a:t>
            </a:r>
            <a:r>
              <a:rPr lang="hu-HU" dirty="0"/>
              <a:t> </a:t>
            </a:r>
            <a:r>
              <a:rPr lang="hu-HU" dirty="0" err="1"/>
              <a:t>competences</a:t>
            </a:r>
            <a:r>
              <a:rPr lang="hu-HU" dirty="0"/>
              <a:t> </a:t>
            </a:r>
            <a:r>
              <a:rPr lang="hu-HU" dirty="0" err="1"/>
              <a:t>are</a:t>
            </a:r>
            <a:r>
              <a:rPr lang="hu-HU" dirty="0"/>
              <a:t> </a:t>
            </a:r>
            <a:r>
              <a:rPr lang="hu-HU" dirty="0" err="1"/>
              <a:t>becoming</a:t>
            </a:r>
            <a:r>
              <a:rPr lang="hu-HU" dirty="0"/>
              <a:t> more </a:t>
            </a:r>
            <a:r>
              <a:rPr lang="hu-HU" dirty="0" err="1"/>
              <a:t>active</a:t>
            </a:r>
            <a:endParaRPr lang="hu-HU" dirty="0"/>
          </a:p>
          <a:p>
            <a:pPr lvl="1"/>
            <a:r>
              <a:rPr lang="hu-HU" dirty="0" err="1"/>
              <a:t>Increased</a:t>
            </a:r>
            <a:r>
              <a:rPr lang="hu-HU" dirty="0"/>
              <a:t> </a:t>
            </a:r>
            <a:r>
              <a:rPr lang="en-US" dirty="0"/>
              <a:t>individual responsibility</a:t>
            </a:r>
            <a:r>
              <a:rPr lang="hu-HU" dirty="0"/>
              <a:t> of </a:t>
            </a:r>
            <a:r>
              <a:rPr lang="hu-HU" dirty="0" err="1"/>
              <a:t>students</a:t>
            </a:r>
            <a:endParaRPr lang="hu-HU" dirty="0"/>
          </a:p>
          <a:p>
            <a:pPr lvl="1"/>
            <a:r>
              <a:rPr lang="hu-HU" dirty="0"/>
              <a:t>C</a:t>
            </a:r>
            <a:r>
              <a:rPr lang="en-US" dirty="0" err="1"/>
              <a:t>onstructive</a:t>
            </a:r>
            <a:r>
              <a:rPr lang="en-US" dirty="0"/>
              <a:t> interdependence</a:t>
            </a:r>
            <a:endParaRPr lang="hu-HU" dirty="0"/>
          </a:p>
          <a:p>
            <a:pPr lvl="1"/>
            <a:r>
              <a:rPr lang="hu-HU" dirty="0"/>
              <a:t>More </a:t>
            </a:r>
            <a:r>
              <a:rPr lang="hu-HU" dirty="0" err="1"/>
              <a:t>significant</a:t>
            </a:r>
            <a:r>
              <a:rPr lang="hu-HU" dirty="0"/>
              <a:t> </a:t>
            </a:r>
            <a:r>
              <a:rPr lang="hu-HU" dirty="0" err="1"/>
              <a:t>role</a:t>
            </a:r>
            <a:r>
              <a:rPr lang="hu-HU" dirty="0"/>
              <a:t>  of </a:t>
            </a:r>
            <a:r>
              <a:rPr lang="en-US" dirty="0"/>
              <a:t>equal participation and parallel interaction</a:t>
            </a:r>
            <a:endParaRPr lang="hu-HU" dirty="0"/>
          </a:p>
          <a:p>
            <a:pPr lvl="1"/>
            <a:r>
              <a:rPr lang="hu-HU" dirty="0" err="1"/>
              <a:t>Increase</a:t>
            </a:r>
            <a:r>
              <a:rPr lang="hu-HU" dirty="0"/>
              <a:t> of </a:t>
            </a:r>
            <a:r>
              <a:rPr lang="hu-HU" dirty="0" err="1"/>
              <a:t>social</a:t>
            </a:r>
            <a:r>
              <a:rPr lang="hu-HU" dirty="0"/>
              <a:t> </a:t>
            </a:r>
            <a:r>
              <a:rPr lang="hu-HU" dirty="0" err="1"/>
              <a:t>competences</a:t>
            </a:r>
            <a:r>
              <a:rPr lang="hu-HU" dirty="0"/>
              <a:t> </a:t>
            </a:r>
            <a:r>
              <a:rPr lang="hu-HU" dirty="0" err="1"/>
              <a:t>in</a:t>
            </a:r>
            <a:r>
              <a:rPr lang="hu-HU" dirty="0"/>
              <a:t> </a:t>
            </a:r>
            <a:r>
              <a:rPr lang="hu-HU" dirty="0" err="1"/>
              <a:t>the</a:t>
            </a:r>
            <a:r>
              <a:rPr lang="hu-HU" dirty="0"/>
              <a:t> </a:t>
            </a:r>
            <a:r>
              <a:rPr lang="hu-HU" dirty="0" err="1"/>
              <a:t>class</a:t>
            </a:r>
            <a:r>
              <a:rPr lang="hu-HU" dirty="0"/>
              <a:t> </a:t>
            </a:r>
            <a:r>
              <a:rPr lang="hu-HU" dirty="0" err="1"/>
              <a:t>community</a:t>
            </a:r>
            <a:r>
              <a:rPr lang="hu-HU" dirty="0"/>
              <a:t> </a:t>
            </a:r>
          </a:p>
          <a:p>
            <a:pPr lvl="1"/>
            <a:r>
              <a:rPr lang="hu-HU" dirty="0" err="1"/>
              <a:t>Community</a:t>
            </a:r>
            <a:r>
              <a:rPr lang="hu-HU" dirty="0"/>
              <a:t> </a:t>
            </a:r>
            <a:r>
              <a:rPr lang="hu-HU" dirty="0" err="1"/>
              <a:t>controll</a:t>
            </a:r>
            <a:r>
              <a:rPr lang="hu-HU" dirty="0"/>
              <a:t> </a:t>
            </a:r>
            <a:r>
              <a:rPr lang="hu-HU" dirty="0" err="1"/>
              <a:t>instead</a:t>
            </a:r>
            <a:r>
              <a:rPr lang="hu-HU" dirty="0"/>
              <a:t> of </a:t>
            </a:r>
            <a:r>
              <a:rPr lang="hu-HU" dirty="0" err="1"/>
              <a:t>teacher</a:t>
            </a:r>
            <a:r>
              <a:rPr lang="hu-HU" dirty="0"/>
              <a:t> </a:t>
            </a:r>
            <a:r>
              <a:rPr lang="hu-HU" dirty="0" err="1"/>
              <a:t>controll</a:t>
            </a:r>
            <a:r>
              <a:rPr lang="hu-HU" dirty="0"/>
              <a:t>. </a:t>
            </a:r>
            <a:r>
              <a:rPr lang="hu-HU" dirty="0" err="1"/>
              <a:t>Teacher</a:t>
            </a:r>
            <a:r>
              <a:rPr lang="hu-HU" dirty="0"/>
              <a:t> </a:t>
            </a:r>
            <a:r>
              <a:rPr lang="hu-HU" dirty="0" err="1"/>
              <a:t>only</a:t>
            </a:r>
            <a:r>
              <a:rPr lang="hu-HU" dirty="0"/>
              <a:t> </a:t>
            </a:r>
            <a:r>
              <a:rPr lang="hu-HU" dirty="0" err="1"/>
              <a:t>controll</a:t>
            </a:r>
            <a:r>
              <a:rPr lang="hu-HU" dirty="0"/>
              <a:t> </a:t>
            </a:r>
            <a:r>
              <a:rPr lang="hu-HU" dirty="0" err="1"/>
              <a:t>the</a:t>
            </a:r>
            <a:r>
              <a:rPr lang="hu-HU" dirty="0"/>
              <a:t> </a:t>
            </a:r>
            <a:r>
              <a:rPr lang="hu-HU" dirty="0" err="1"/>
              <a:t>outputs</a:t>
            </a:r>
            <a:r>
              <a:rPr lang="hu-HU" dirty="0"/>
              <a:t> and </a:t>
            </a:r>
            <a:r>
              <a:rPr lang="hu-HU" dirty="0" err="1"/>
              <a:t>products</a:t>
            </a:r>
            <a:r>
              <a:rPr lang="hu-HU" dirty="0"/>
              <a:t> of </a:t>
            </a:r>
            <a:r>
              <a:rPr lang="hu-HU" dirty="0" err="1"/>
              <a:t>the</a:t>
            </a:r>
            <a:r>
              <a:rPr lang="hu-HU" dirty="0"/>
              <a:t> </a:t>
            </a:r>
            <a:r>
              <a:rPr lang="hu-HU" dirty="0" err="1"/>
              <a:t>common</a:t>
            </a:r>
            <a:r>
              <a:rPr lang="hu-HU" dirty="0"/>
              <a:t> </a:t>
            </a:r>
            <a:r>
              <a:rPr lang="hu-HU" dirty="0" err="1"/>
              <a:t>work</a:t>
            </a:r>
            <a:r>
              <a:rPr lang="hu-HU" dirty="0"/>
              <a:t>.</a:t>
            </a:r>
          </a:p>
          <a:p>
            <a:endParaRPr lang="hu-HU" dirty="0" smtClean="0"/>
          </a:p>
          <a:p>
            <a:endParaRPr lang="hu-HU" dirty="0" smtClean="0"/>
          </a:p>
          <a:p>
            <a:endParaRPr lang="hu-HU" dirty="0"/>
          </a:p>
        </p:txBody>
      </p:sp>
    </p:spTree>
    <p:extLst>
      <p:ext uri="{BB962C8B-B14F-4D97-AF65-F5344CB8AC3E}">
        <p14:creationId xmlns:p14="http://schemas.microsoft.com/office/powerpoint/2010/main" val="2163625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940"/>
            <a:ext cx="8229600" cy="857250"/>
          </a:xfrm>
        </p:spPr>
        <p:txBody>
          <a:bodyPr>
            <a:normAutofit fontScale="90000"/>
          </a:bodyPr>
          <a:lstStyle/>
          <a:p>
            <a:r>
              <a:rPr lang="hu-HU" dirty="0" smtClean="0"/>
              <a:t>TL and </a:t>
            </a:r>
            <a:r>
              <a:rPr lang="hu-HU" dirty="0" err="1" smtClean="0"/>
              <a:t>minority</a:t>
            </a:r>
            <a:r>
              <a:rPr lang="hu-HU" dirty="0" smtClean="0"/>
              <a:t> </a:t>
            </a:r>
            <a:r>
              <a:rPr lang="hu-HU" dirty="0" err="1" smtClean="0"/>
              <a:t>language</a:t>
            </a:r>
            <a:r>
              <a:rPr lang="hu-HU" dirty="0" smtClean="0"/>
              <a:t> </a:t>
            </a:r>
            <a:r>
              <a:rPr lang="hu-HU" dirty="0" err="1" smtClean="0"/>
              <a:t>maintenance</a:t>
            </a:r>
            <a:endParaRPr lang="hu-HU" dirty="0"/>
          </a:p>
        </p:txBody>
      </p:sp>
      <p:sp>
        <p:nvSpPr>
          <p:cNvPr id="3" name="Tartalom helye 2"/>
          <p:cNvSpPr>
            <a:spLocks noGrp="1"/>
          </p:cNvSpPr>
          <p:nvPr>
            <p:ph idx="1"/>
          </p:nvPr>
        </p:nvSpPr>
        <p:spPr>
          <a:xfrm>
            <a:off x="0" y="843558"/>
            <a:ext cx="9251504" cy="4299942"/>
          </a:xfrm>
        </p:spPr>
        <p:txBody>
          <a:bodyPr>
            <a:normAutofit fontScale="70000" lnSpcReduction="20000"/>
          </a:bodyPr>
          <a:lstStyle/>
          <a:p>
            <a:r>
              <a:rPr lang="en-GB" dirty="0"/>
              <a:t>In the global north, </a:t>
            </a:r>
            <a:r>
              <a:rPr lang="hu-HU" dirty="0" smtClean="0"/>
              <a:t>TL </a:t>
            </a:r>
            <a:r>
              <a:rPr lang="en-GB" dirty="0" smtClean="0"/>
              <a:t>issues are </a:t>
            </a:r>
            <a:r>
              <a:rPr lang="en-GB" dirty="0"/>
              <a:t>usually linked to “anti-discriminatory concerns regarding a </a:t>
            </a:r>
            <a:r>
              <a:rPr lang="en-GB" i="1" dirty="0"/>
              <a:t>minority </a:t>
            </a:r>
            <a:r>
              <a:rPr lang="en-GB" dirty="0"/>
              <a:t>of students”, in contrast to, for example, South-Africa, where the majority of students speak a translanguaged code (Prinsloo–Krause 2019: 10, italics in the </a:t>
            </a:r>
            <a:r>
              <a:rPr lang="en-GB" dirty="0" smtClean="0"/>
              <a:t>original)</a:t>
            </a:r>
            <a:endParaRPr lang="hu-HU" dirty="0"/>
          </a:p>
          <a:p>
            <a:endParaRPr lang="hu-HU" dirty="0" smtClean="0"/>
          </a:p>
          <a:p>
            <a:r>
              <a:rPr lang="hu-HU" dirty="0" smtClean="0"/>
              <a:t>T</a:t>
            </a:r>
            <a:r>
              <a:rPr lang="en-GB" dirty="0" err="1" smtClean="0"/>
              <a:t>ranslanguaging</a:t>
            </a:r>
            <a:r>
              <a:rPr lang="en-GB" dirty="0" smtClean="0"/>
              <a:t> </a:t>
            </a:r>
            <a:r>
              <a:rPr lang="en-GB" dirty="0"/>
              <a:t>basically does not focus on maintaining minority languages, as it definitely </a:t>
            </a:r>
            <a:r>
              <a:rPr lang="en-GB" dirty="0" smtClean="0"/>
              <a:t>labels </a:t>
            </a:r>
            <a:r>
              <a:rPr lang="en-GB" dirty="0"/>
              <a:t>practices and pedagogies going beyond </a:t>
            </a:r>
            <a:r>
              <a:rPr lang="en-GB" dirty="0" smtClean="0"/>
              <a:t>languages</a:t>
            </a:r>
            <a:endParaRPr lang="hu-HU" dirty="0" smtClean="0"/>
          </a:p>
          <a:p>
            <a:pPr lvl="1"/>
            <a:r>
              <a:rPr lang="hu-HU" dirty="0"/>
              <a:t>TL</a:t>
            </a:r>
            <a:r>
              <a:rPr lang="en-GB" dirty="0"/>
              <a:t> of speakers belonging to a minority in a given locality not necessarily involves resources linked to a code which is kept counted as a minority language</a:t>
            </a:r>
            <a:endParaRPr lang="hu-HU" dirty="0"/>
          </a:p>
          <a:p>
            <a:pPr marL="0" indent="0">
              <a:buNone/>
            </a:pPr>
            <a:endParaRPr lang="hu-HU" dirty="0" smtClean="0"/>
          </a:p>
          <a:p>
            <a:r>
              <a:rPr lang="hu-HU" dirty="0" smtClean="0"/>
              <a:t>Cenoz and Gorter </a:t>
            </a:r>
            <a:r>
              <a:rPr lang="en-GB" dirty="0" smtClean="0"/>
              <a:t>suggest </a:t>
            </a:r>
            <a:r>
              <a:rPr lang="en-GB" dirty="0"/>
              <a:t>a “detailed examination of the implications of translanguaging as related to minority languages” and the adaption of “translanguaging pedagogies to the social contexts of the communities where the schools are located” </a:t>
            </a:r>
            <a:r>
              <a:rPr lang="en-GB" dirty="0" smtClean="0"/>
              <a:t>(2019</a:t>
            </a:r>
            <a:r>
              <a:rPr lang="en-GB" dirty="0"/>
              <a:t>: 134).</a:t>
            </a:r>
            <a:endParaRPr lang="hu-HU" dirty="0"/>
          </a:p>
          <a:p>
            <a:endParaRPr lang="hu-HU" dirty="0"/>
          </a:p>
          <a:p>
            <a:endParaRPr lang="hu-HU" dirty="0"/>
          </a:p>
        </p:txBody>
      </p:sp>
    </p:spTree>
    <p:extLst>
      <p:ext uri="{BB962C8B-B14F-4D97-AF65-F5344CB8AC3E}">
        <p14:creationId xmlns:p14="http://schemas.microsoft.com/office/powerpoint/2010/main" val="210240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05979"/>
            <a:ext cx="8928992" cy="857250"/>
          </a:xfrm>
        </p:spPr>
        <p:txBody>
          <a:bodyPr>
            <a:normAutofit fontScale="90000"/>
          </a:bodyPr>
          <a:lstStyle/>
          <a:p>
            <a:r>
              <a:rPr lang="hu-HU" dirty="0" smtClean="0"/>
              <a:t>TL and </a:t>
            </a:r>
            <a:r>
              <a:rPr lang="hu-HU" dirty="0" err="1" smtClean="0"/>
              <a:t>the</a:t>
            </a:r>
            <a:r>
              <a:rPr lang="hu-HU" dirty="0" smtClean="0"/>
              <a:t> </a:t>
            </a:r>
            <a:r>
              <a:rPr lang="hu-HU" dirty="0" err="1" smtClean="0"/>
              <a:t>maintainance</a:t>
            </a:r>
            <a:r>
              <a:rPr lang="hu-HU" dirty="0" smtClean="0"/>
              <a:t> of „</a:t>
            </a:r>
            <a:r>
              <a:rPr lang="hu-HU" dirty="0" err="1" smtClean="0"/>
              <a:t>languaging</a:t>
            </a:r>
            <a:r>
              <a:rPr lang="hu-HU" dirty="0" smtClean="0"/>
              <a:t>”</a:t>
            </a:r>
            <a:endParaRPr lang="hu-HU" dirty="0"/>
          </a:p>
        </p:txBody>
      </p:sp>
      <p:sp>
        <p:nvSpPr>
          <p:cNvPr id="3" name="Tartalom helye 2"/>
          <p:cNvSpPr>
            <a:spLocks noGrp="1"/>
          </p:cNvSpPr>
          <p:nvPr>
            <p:ph idx="1"/>
          </p:nvPr>
        </p:nvSpPr>
        <p:spPr>
          <a:xfrm>
            <a:off x="0" y="1200150"/>
            <a:ext cx="9144000" cy="3819871"/>
          </a:xfrm>
        </p:spPr>
        <p:txBody>
          <a:bodyPr>
            <a:normAutofit fontScale="62500" lnSpcReduction="20000"/>
          </a:bodyPr>
          <a:lstStyle/>
          <a:p>
            <a:r>
              <a:rPr lang="hu-HU" dirty="0" smtClean="0"/>
              <a:t>TL</a:t>
            </a:r>
            <a:r>
              <a:rPr lang="en-GB" dirty="0" smtClean="0"/>
              <a:t> </a:t>
            </a:r>
            <a:r>
              <a:rPr lang="en-GB" dirty="0"/>
              <a:t>as a pedagogical stance is primarily a tool to enhance speakers and not to maintain named languages or other </a:t>
            </a:r>
            <a:r>
              <a:rPr lang="en-GB" dirty="0" smtClean="0"/>
              <a:t>codes.</a:t>
            </a:r>
            <a:endParaRPr lang="hu-HU" dirty="0" smtClean="0"/>
          </a:p>
          <a:p>
            <a:r>
              <a:rPr lang="en-GB" dirty="0" smtClean="0"/>
              <a:t>Accordingly</a:t>
            </a:r>
            <a:r>
              <a:rPr lang="en-GB" dirty="0"/>
              <a:t>, the project discussed in this paper sets the goal to support speakers, but it is not intended to maintain </a:t>
            </a:r>
            <a:r>
              <a:rPr lang="en-GB" dirty="0" smtClean="0"/>
              <a:t>anything</a:t>
            </a:r>
            <a:endParaRPr lang="hu-HU" dirty="0" smtClean="0"/>
          </a:p>
          <a:p>
            <a:r>
              <a:rPr lang="en-GB" dirty="0" smtClean="0"/>
              <a:t>However</a:t>
            </a:r>
            <a:r>
              <a:rPr lang="en-GB" dirty="0"/>
              <a:t>, the project has an impact on local translanguaged </a:t>
            </a:r>
            <a:r>
              <a:rPr lang="en-GB" dirty="0" smtClean="0"/>
              <a:t>practices</a:t>
            </a:r>
            <a:endParaRPr lang="hu-HU" dirty="0" smtClean="0"/>
          </a:p>
          <a:p>
            <a:pPr lvl="1"/>
            <a:r>
              <a:rPr lang="en-GB" dirty="0" smtClean="0"/>
              <a:t>the prestige</a:t>
            </a:r>
            <a:r>
              <a:rPr lang="hu-HU" dirty="0" smtClean="0"/>
              <a:t> of </a:t>
            </a:r>
            <a:r>
              <a:rPr lang="hu-HU" dirty="0" err="1" smtClean="0"/>
              <a:t>the</a:t>
            </a:r>
            <a:r>
              <a:rPr lang="hu-HU" dirty="0" smtClean="0"/>
              <a:t> local </a:t>
            </a:r>
            <a:r>
              <a:rPr lang="en-GB" dirty="0"/>
              <a:t>translanguaged ways of speaking</a:t>
            </a:r>
            <a:r>
              <a:rPr lang="en-GB" dirty="0" smtClean="0"/>
              <a:t> </a:t>
            </a:r>
            <a:r>
              <a:rPr lang="en-GB" dirty="0"/>
              <a:t>increases through appearing in new domains at </a:t>
            </a:r>
            <a:r>
              <a:rPr lang="en-GB" dirty="0" smtClean="0"/>
              <a:t>school</a:t>
            </a:r>
            <a:endParaRPr lang="hu-HU" dirty="0" smtClean="0"/>
          </a:p>
          <a:p>
            <a:pPr lvl="1"/>
            <a:r>
              <a:rPr lang="en-GB" dirty="0" smtClean="0"/>
              <a:t>resources </a:t>
            </a:r>
            <a:r>
              <a:rPr lang="en-GB" dirty="0"/>
              <a:t>linked to translanguaged ways of speaking are dominant in the repertoire of the students – that means they are willing to operate with them at </a:t>
            </a:r>
            <a:r>
              <a:rPr lang="en-GB" dirty="0" smtClean="0"/>
              <a:t>school</a:t>
            </a:r>
            <a:endParaRPr lang="hu-HU" dirty="0" smtClean="0"/>
          </a:p>
          <a:p>
            <a:pPr lvl="1"/>
            <a:r>
              <a:rPr lang="hu-HU" dirty="0" err="1" smtClean="0"/>
              <a:t>Resources</a:t>
            </a:r>
            <a:r>
              <a:rPr lang="hu-HU" dirty="0" smtClean="0"/>
              <a:t> linked </a:t>
            </a:r>
            <a:r>
              <a:rPr lang="hu-HU" dirty="0" err="1" smtClean="0"/>
              <a:t>to</a:t>
            </a:r>
            <a:r>
              <a:rPr lang="hu-HU" dirty="0" smtClean="0"/>
              <a:t> translanguaged </a:t>
            </a:r>
            <a:r>
              <a:rPr lang="hu-HU" dirty="0" err="1" smtClean="0"/>
              <a:t>ways</a:t>
            </a:r>
            <a:r>
              <a:rPr lang="hu-HU" dirty="0" smtClean="0"/>
              <a:t> of </a:t>
            </a:r>
            <a:r>
              <a:rPr lang="hu-HU" dirty="0" err="1" smtClean="0"/>
              <a:t>speaking</a:t>
            </a:r>
            <a:r>
              <a:rPr lang="hu-HU" dirty="0" smtClean="0"/>
              <a:t> </a:t>
            </a:r>
            <a:r>
              <a:rPr lang="hu-HU" dirty="0" err="1" smtClean="0"/>
              <a:t>are</a:t>
            </a:r>
            <a:r>
              <a:rPr lang="hu-HU" dirty="0" smtClean="0"/>
              <a:t> </a:t>
            </a:r>
            <a:r>
              <a:rPr lang="hu-HU" dirty="0" err="1" smtClean="0"/>
              <a:t>not</a:t>
            </a:r>
            <a:r>
              <a:rPr lang="hu-HU" dirty="0" smtClean="0"/>
              <a:t> (and </a:t>
            </a:r>
            <a:r>
              <a:rPr lang="hu-HU" dirty="0" err="1" smtClean="0"/>
              <a:t>cannot</a:t>
            </a:r>
            <a:r>
              <a:rPr lang="hu-HU" dirty="0"/>
              <a:t> </a:t>
            </a:r>
            <a:r>
              <a:rPr lang="hu-HU" dirty="0" smtClean="0"/>
              <a:t>be) </a:t>
            </a:r>
            <a:r>
              <a:rPr lang="hu-HU" dirty="0" err="1" smtClean="0"/>
              <a:t>identified</a:t>
            </a:r>
            <a:r>
              <a:rPr lang="hu-HU" dirty="0" smtClean="0"/>
              <a:t> </a:t>
            </a:r>
            <a:r>
              <a:rPr lang="hu-HU" dirty="0" err="1" smtClean="0"/>
              <a:t>as</a:t>
            </a:r>
            <a:r>
              <a:rPr lang="hu-HU" dirty="0" smtClean="0"/>
              <a:t> a </a:t>
            </a:r>
            <a:r>
              <a:rPr lang="hu-HU" dirty="0" err="1" smtClean="0"/>
              <a:t>language</a:t>
            </a:r>
            <a:r>
              <a:rPr lang="hu-HU" dirty="0" smtClean="0"/>
              <a:t> of </a:t>
            </a:r>
            <a:r>
              <a:rPr lang="hu-HU" dirty="0" err="1" smtClean="0"/>
              <a:t>instruction</a:t>
            </a:r>
            <a:r>
              <a:rPr lang="hu-HU" dirty="0" smtClean="0"/>
              <a:t> </a:t>
            </a:r>
            <a:r>
              <a:rPr lang="hu-HU" dirty="0" err="1" smtClean="0"/>
              <a:t>at</a:t>
            </a:r>
            <a:r>
              <a:rPr lang="hu-HU" dirty="0" smtClean="0"/>
              <a:t> </a:t>
            </a:r>
            <a:r>
              <a:rPr lang="hu-HU" dirty="0" err="1" smtClean="0"/>
              <a:t>school</a:t>
            </a:r>
            <a:endParaRPr lang="hu-HU" dirty="0" smtClean="0"/>
          </a:p>
          <a:p>
            <a:pPr marL="0" indent="0" algn="ctr">
              <a:buNone/>
            </a:pPr>
            <a:endParaRPr lang="hu-HU" dirty="0" smtClean="0"/>
          </a:p>
          <a:p>
            <a:pPr marL="0" indent="0" algn="ctr">
              <a:buNone/>
            </a:pPr>
            <a:r>
              <a:rPr lang="en-GB" dirty="0" smtClean="0"/>
              <a:t>Under </a:t>
            </a:r>
            <a:r>
              <a:rPr lang="en-GB" dirty="0"/>
              <a:t>these special circumstances, the given project supports both the speakers and the translanguaged ways they are </a:t>
            </a:r>
            <a:r>
              <a:rPr lang="en-GB" dirty="0" smtClean="0"/>
              <a:t>speaking</a:t>
            </a:r>
            <a:endParaRPr lang="hu-HU" dirty="0"/>
          </a:p>
        </p:txBody>
      </p:sp>
    </p:spTree>
    <p:extLst>
      <p:ext uri="{BB962C8B-B14F-4D97-AF65-F5344CB8AC3E}">
        <p14:creationId xmlns:p14="http://schemas.microsoft.com/office/powerpoint/2010/main" val="1127794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Can</a:t>
            </a:r>
            <a:r>
              <a:rPr lang="hu-HU" dirty="0" smtClean="0"/>
              <a:t> TL </a:t>
            </a:r>
            <a:r>
              <a:rPr lang="hu-HU" dirty="0" err="1" smtClean="0"/>
              <a:t>help</a:t>
            </a:r>
            <a:r>
              <a:rPr lang="hu-HU" dirty="0" smtClean="0"/>
              <a:t> </a:t>
            </a:r>
            <a:r>
              <a:rPr lang="hu-HU" dirty="0" err="1" smtClean="0"/>
              <a:t>literacy</a:t>
            </a:r>
            <a:r>
              <a:rPr lang="hu-HU" dirty="0" smtClean="0"/>
              <a:t> </a:t>
            </a:r>
            <a:r>
              <a:rPr lang="hu-HU" dirty="0" err="1" smtClean="0"/>
              <a:t>skills</a:t>
            </a:r>
            <a:r>
              <a:rPr lang="hu-HU" dirty="0" smtClean="0"/>
              <a:t>?</a:t>
            </a:r>
            <a:endParaRPr lang="hu-HU" dirty="0"/>
          </a:p>
        </p:txBody>
      </p:sp>
      <p:sp>
        <p:nvSpPr>
          <p:cNvPr id="3" name="Tartalom helye 2"/>
          <p:cNvSpPr>
            <a:spLocks noGrp="1"/>
          </p:cNvSpPr>
          <p:nvPr>
            <p:ph idx="1"/>
          </p:nvPr>
        </p:nvSpPr>
        <p:spPr>
          <a:xfrm>
            <a:off x="0" y="1200150"/>
            <a:ext cx="9144000" cy="3943349"/>
          </a:xfrm>
        </p:spPr>
        <p:txBody>
          <a:bodyPr>
            <a:normAutofit fontScale="62500" lnSpcReduction="20000"/>
          </a:bodyPr>
          <a:lstStyle/>
          <a:p>
            <a:pPr>
              <a:buFontTx/>
              <a:buChar char="-"/>
            </a:pPr>
            <a:r>
              <a:rPr lang="hu-HU" dirty="0" err="1"/>
              <a:t>Fact</a:t>
            </a:r>
            <a:r>
              <a:rPr lang="hu-HU" dirty="0"/>
              <a:t>: </a:t>
            </a:r>
            <a:r>
              <a:rPr lang="hu-HU" dirty="0" err="1"/>
              <a:t>there</a:t>
            </a:r>
            <a:r>
              <a:rPr lang="hu-HU" dirty="0"/>
              <a:t> </a:t>
            </a:r>
            <a:r>
              <a:rPr lang="hu-HU" dirty="0" err="1"/>
              <a:t>are</a:t>
            </a:r>
            <a:r>
              <a:rPr lang="hu-HU" dirty="0"/>
              <a:t> </a:t>
            </a:r>
            <a:r>
              <a:rPr lang="hu-HU" dirty="0" err="1"/>
              <a:t>romani-bounded</a:t>
            </a:r>
            <a:r>
              <a:rPr lang="hu-HU" dirty="0"/>
              <a:t> </a:t>
            </a:r>
            <a:r>
              <a:rPr lang="hu-HU" dirty="0" err="1"/>
              <a:t>grassroots</a:t>
            </a:r>
            <a:r>
              <a:rPr lang="hu-HU" dirty="0"/>
              <a:t> </a:t>
            </a:r>
            <a:r>
              <a:rPr lang="hu-HU" dirty="0" err="1"/>
              <a:t>literacy</a:t>
            </a:r>
            <a:r>
              <a:rPr lang="hu-HU" dirty="0"/>
              <a:t> </a:t>
            </a:r>
            <a:r>
              <a:rPr lang="hu-HU" dirty="0" err="1"/>
              <a:t>practices</a:t>
            </a:r>
            <a:r>
              <a:rPr lang="hu-HU" dirty="0"/>
              <a:t> </a:t>
            </a:r>
            <a:r>
              <a:rPr lang="hu-HU" dirty="0" err="1"/>
              <a:t>in</a:t>
            </a:r>
            <a:r>
              <a:rPr lang="hu-HU" dirty="0"/>
              <a:t> Tiszavasvári: a </a:t>
            </a:r>
            <a:r>
              <a:rPr lang="en-GB" dirty="0"/>
              <a:t>pronunciation-based writing using Hungarian </a:t>
            </a:r>
            <a:r>
              <a:rPr lang="en-GB" dirty="0" smtClean="0"/>
              <a:t>spelling</a:t>
            </a:r>
            <a:endParaRPr lang="hu-HU" dirty="0" smtClean="0"/>
          </a:p>
          <a:p>
            <a:pPr lvl="1"/>
            <a:r>
              <a:rPr lang="hu-HU" dirty="0"/>
              <a:t>H</a:t>
            </a:r>
            <a:r>
              <a:rPr lang="en-GB" dirty="0" err="1"/>
              <a:t>ungarian</a:t>
            </a:r>
            <a:r>
              <a:rPr lang="en-GB" dirty="0"/>
              <a:t> orthography </a:t>
            </a:r>
            <a:r>
              <a:rPr lang="hu-HU" dirty="0"/>
              <a:t>is</a:t>
            </a:r>
            <a:r>
              <a:rPr lang="en-GB" dirty="0"/>
              <a:t> basically transparent (phonemic), with letters corresponding to phonemes</a:t>
            </a:r>
            <a:endParaRPr lang="hu-HU" dirty="0"/>
          </a:p>
          <a:p>
            <a:pPr lvl="1"/>
            <a:r>
              <a:rPr lang="en-GB" dirty="0"/>
              <a:t>Local Romani grassroots heterography is for people who can read and write Hungarian absolutely </a:t>
            </a:r>
            <a:r>
              <a:rPr lang="en-GB" dirty="0" smtClean="0"/>
              <a:t>transparent</a:t>
            </a:r>
            <a:endParaRPr lang="hu-HU" dirty="0"/>
          </a:p>
          <a:p>
            <a:pPr>
              <a:buFontTx/>
              <a:buChar char="-"/>
            </a:pPr>
            <a:endParaRPr lang="hu-HU" dirty="0" smtClean="0"/>
          </a:p>
          <a:p>
            <a:pPr>
              <a:buFontTx/>
              <a:buChar char="-"/>
            </a:pPr>
            <a:r>
              <a:rPr lang="hu-HU" dirty="0" err="1" smtClean="0"/>
              <a:t>Problem</a:t>
            </a:r>
            <a:r>
              <a:rPr lang="hu-HU" dirty="0"/>
              <a:t>: </a:t>
            </a:r>
            <a:r>
              <a:rPr lang="en-GB" dirty="0"/>
              <a:t>teachers know that the students’ academic achievement depends on improvement in Hungarian </a:t>
            </a:r>
            <a:r>
              <a:rPr lang="en-GB" dirty="0" smtClean="0"/>
              <a:t>literacy</a:t>
            </a:r>
            <a:endParaRPr lang="hu-HU" dirty="0" smtClean="0"/>
          </a:p>
          <a:p>
            <a:pPr lvl="1">
              <a:buFontTx/>
              <a:buChar char="-"/>
            </a:pPr>
            <a:r>
              <a:rPr lang="en-GB" dirty="0" smtClean="0"/>
              <a:t>cannot </a:t>
            </a:r>
            <a:r>
              <a:rPr lang="en-GB" dirty="0"/>
              <a:t>see how the mobilization of the students’ local Romani resources can help them improve their Hungarian literacy </a:t>
            </a:r>
            <a:r>
              <a:rPr lang="en-GB" dirty="0" smtClean="0"/>
              <a:t>skills.</a:t>
            </a:r>
            <a:endParaRPr lang="hu-HU" dirty="0" smtClean="0"/>
          </a:p>
          <a:p>
            <a:pPr lvl="1">
              <a:buFontTx/>
              <a:buChar char="-"/>
            </a:pPr>
            <a:r>
              <a:rPr lang="en-GB" dirty="0" err="1" smtClean="0"/>
              <a:t>Heterographic</a:t>
            </a:r>
            <a:r>
              <a:rPr lang="en-GB" dirty="0" smtClean="0"/>
              <a:t> </a:t>
            </a:r>
            <a:r>
              <a:rPr lang="en-GB" dirty="0"/>
              <a:t>writing with a local validity defies the orthographic norms regarded as ‘correct’ at school (</a:t>
            </a:r>
            <a:r>
              <a:rPr lang="en-GB" dirty="0" err="1"/>
              <a:t>Blommaert</a:t>
            </a:r>
            <a:r>
              <a:rPr lang="en-GB" dirty="0"/>
              <a:t> 2008: 7-8). </a:t>
            </a:r>
            <a:endParaRPr lang="hu-HU" dirty="0" smtClean="0"/>
          </a:p>
          <a:p>
            <a:pPr lvl="1">
              <a:buFontTx/>
              <a:buChar char="-"/>
            </a:pPr>
            <a:r>
              <a:rPr lang="en-GB" dirty="0" smtClean="0"/>
              <a:t>In </a:t>
            </a:r>
            <a:r>
              <a:rPr lang="en-GB" dirty="0"/>
              <a:t>addition, grassroots literacy practices tend to be regarded as stigmatized, strongly suggesting social status and carry social meaning (Jaffe-Walton 2000). </a:t>
            </a:r>
            <a:endParaRPr lang="hu-HU" dirty="0"/>
          </a:p>
          <a:p>
            <a:pPr>
              <a:buFontTx/>
              <a:buChar char="-"/>
            </a:pPr>
            <a:endParaRPr lang="hu-HU" dirty="0"/>
          </a:p>
        </p:txBody>
      </p:sp>
    </p:spTree>
    <p:extLst>
      <p:ext uri="{BB962C8B-B14F-4D97-AF65-F5344CB8AC3E}">
        <p14:creationId xmlns:p14="http://schemas.microsoft.com/office/powerpoint/2010/main" val="391406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05979"/>
            <a:ext cx="9036496" cy="857250"/>
          </a:xfrm>
        </p:spPr>
        <p:txBody>
          <a:bodyPr>
            <a:normAutofit fontScale="90000"/>
          </a:bodyPr>
          <a:lstStyle/>
          <a:p>
            <a:r>
              <a:rPr lang="hu-HU" sz="3300" dirty="0" err="1" smtClean="0"/>
              <a:t>Language</a:t>
            </a:r>
            <a:r>
              <a:rPr lang="hu-HU" sz="3300" dirty="0" smtClean="0"/>
              <a:t> </a:t>
            </a:r>
            <a:r>
              <a:rPr lang="hu-HU" sz="3300" dirty="0" err="1" smtClean="0"/>
              <a:t>specific</a:t>
            </a:r>
            <a:r>
              <a:rPr lang="hu-HU" sz="3300" dirty="0" smtClean="0"/>
              <a:t> and </a:t>
            </a:r>
            <a:r>
              <a:rPr lang="hu-HU" sz="3300" dirty="0" err="1" smtClean="0"/>
              <a:t>general</a:t>
            </a:r>
            <a:r>
              <a:rPr lang="hu-HU" sz="3300" dirty="0" smtClean="0"/>
              <a:t> </a:t>
            </a:r>
            <a:r>
              <a:rPr lang="hu-HU" sz="3300" dirty="0" err="1" smtClean="0"/>
              <a:t>linguistic</a:t>
            </a:r>
            <a:r>
              <a:rPr lang="hu-HU" sz="3300" dirty="0" smtClean="0"/>
              <a:t> </a:t>
            </a:r>
            <a:r>
              <a:rPr lang="hu-HU" sz="3300" dirty="0" err="1" smtClean="0"/>
              <a:t>performances</a:t>
            </a:r>
            <a:r>
              <a:rPr lang="hu-HU" dirty="0" smtClean="0"/>
              <a:t> </a:t>
            </a:r>
            <a:endParaRPr lang="hu-HU" dirty="0"/>
          </a:p>
        </p:txBody>
      </p:sp>
      <p:sp>
        <p:nvSpPr>
          <p:cNvPr id="3" name="Tartalom helye 2"/>
          <p:cNvSpPr>
            <a:spLocks noGrp="1"/>
          </p:cNvSpPr>
          <p:nvPr>
            <p:ph idx="1"/>
          </p:nvPr>
        </p:nvSpPr>
        <p:spPr>
          <a:xfrm>
            <a:off x="0" y="1059582"/>
            <a:ext cx="9144000" cy="4032447"/>
          </a:xfrm>
        </p:spPr>
        <p:txBody>
          <a:bodyPr>
            <a:normAutofit fontScale="55000" lnSpcReduction="20000"/>
          </a:bodyPr>
          <a:lstStyle/>
          <a:p>
            <a:r>
              <a:rPr lang="hu-HU" dirty="0" err="1" smtClean="0"/>
              <a:t>Hungarian</a:t>
            </a:r>
            <a:r>
              <a:rPr lang="hu-HU" dirty="0" smtClean="0"/>
              <a:t> </a:t>
            </a:r>
            <a:r>
              <a:rPr lang="hu-HU" dirty="0" err="1" smtClean="0"/>
              <a:t>literacy</a:t>
            </a:r>
            <a:r>
              <a:rPr lang="hu-HU" dirty="0" smtClean="0"/>
              <a:t> </a:t>
            </a:r>
            <a:r>
              <a:rPr lang="hu-HU" dirty="0" smtClean="0"/>
              <a:t>and Romani </a:t>
            </a:r>
            <a:r>
              <a:rPr lang="hu-HU" dirty="0" err="1" smtClean="0"/>
              <a:t>grassroots</a:t>
            </a:r>
            <a:r>
              <a:rPr lang="hu-HU" dirty="0" smtClean="0"/>
              <a:t> </a:t>
            </a:r>
            <a:r>
              <a:rPr lang="hu-HU" dirty="0" err="1" smtClean="0"/>
              <a:t>literacy</a:t>
            </a:r>
            <a:r>
              <a:rPr lang="en-GB" dirty="0" smtClean="0"/>
              <a:t> </a:t>
            </a:r>
            <a:r>
              <a:rPr lang="en-GB" dirty="0"/>
              <a:t>support each </a:t>
            </a:r>
            <a:r>
              <a:rPr lang="en-GB" dirty="0" smtClean="0"/>
              <a:t>other</a:t>
            </a:r>
            <a:endParaRPr lang="hu-HU" dirty="0" smtClean="0"/>
          </a:p>
          <a:p>
            <a:pPr lvl="1"/>
            <a:r>
              <a:rPr lang="en-GB" dirty="0" smtClean="0"/>
              <a:t>since </a:t>
            </a:r>
            <a:r>
              <a:rPr lang="en-GB" dirty="0"/>
              <a:t>reading and writing with the simultaneous use of Hungarian and Romani resources requires the activation of the same skills (brain areas), which enable the conversion of graphemes into phonemes (</a:t>
            </a:r>
            <a:r>
              <a:rPr lang="en-GB" dirty="0" err="1"/>
              <a:t>Paulescu</a:t>
            </a:r>
            <a:r>
              <a:rPr lang="en-GB" dirty="0"/>
              <a:t> et al. 2000</a:t>
            </a:r>
            <a:r>
              <a:rPr lang="en-GB" dirty="0" smtClean="0"/>
              <a:t>)</a:t>
            </a:r>
            <a:endParaRPr lang="hu-HU" dirty="0"/>
          </a:p>
          <a:p>
            <a:endParaRPr lang="hu-HU" dirty="0" smtClean="0"/>
          </a:p>
          <a:p>
            <a:r>
              <a:rPr lang="en-GB" dirty="0" smtClean="0"/>
              <a:t>Making </a:t>
            </a:r>
            <a:r>
              <a:rPr lang="en-GB" dirty="0"/>
              <a:t>a distinction between writing skills and Hungarian-linked orthography skills in the learning process is of primary importance.</a:t>
            </a:r>
            <a:r>
              <a:rPr lang="en-GB" baseline="30000" dirty="0"/>
              <a:t> </a:t>
            </a:r>
            <a:endParaRPr lang="hu-HU" baseline="30000" dirty="0" smtClean="0"/>
          </a:p>
          <a:p>
            <a:pPr lvl="1"/>
            <a:r>
              <a:rPr lang="en-GB" dirty="0" smtClean="0"/>
              <a:t>According </a:t>
            </a:r>
            <a:r>
              <a:rPr lang="en-GB" dirty="0"/>
              <a:t>to García and Kleyn, translanguaging pedagogy “helps teachers separate language-specific performances in the named language (…) from general linguistic performances (the students ability to argue a point, express inferences, communicate complex thoughts etc.”</a:t>
            </a:r>
            <a:r>
              <a:rPr lang="en-GB" i="1" dirty="0"/>
              <a:t> </a:t>
            </a:r>
            <a:r>
              <a:rPr lang="en-GB" dirty="0"/>
              <a:t>(</a:t>
            </a:r>
            <a:r>
              <a:rPr lang="hu-HU" dirty="0"/>
              <a:t>2016: </a:t>
            </a:r>
            <a:r>
              <a:rPr lang="hu-HU" dirty="0" smtClean="0"/>
              <a:t>24)</a:t>
            </a:r>
          </a:p>
          <a:p>
            <a:pPr lvl="1"/>
            <a:r>
              <a:rPr lang="en-GB" dirty="0" smtClean="0"/>
              <a:t>Keeping </a:t>
            </a:r>
            <a:r>
              <a:rPr lang="en-GB" dirty="0"/>
              <a:t>this distinction in mind, it may be safely said that translanguaging-based literacy events may help the students to improve their writing </a:t>
            </a:r>
            <a:r>
              <a:rPr lang="en-GB" dirty="0" smtClean="0"/>
              <a:t>skills.</a:t>
            </a:r>
            <a:endParaRPr lang="hu-HU" dirty="0" smtClean="0"/>
          </a:p>
          <a:p>
            <a:pPr lvl="1"/>
            <a:r>
              <a:rPr lang="en-GB" dirty="0" smtClean="0"/>
              <a:t>Orthographic </a:t>
            </a:r>
            <a:r>
              <a:rPr lang="en-GB" dirty="0"/>
              <a:t>representation, on the other hand, is a language-specific (in this case, a Hungarian-bounded) </a:t>
            </a:r>
            <a:r>
              <a:rPr lang="en-GB" dirty="0" smtClean="0"/>
              <a:t>skill.</a:t>
            </a:r>
            <a:endParaRPr lang="hu-HU" dirty="0" smtClean="0"/>
          </a:p>
          <a:p>
            <a:pPr lvl="1"/>
            <a:endParaRPr lang="hu-HU" dirty="0" smtClean="0"/>
          </a:p>
          <a:p>
            <a:r>
              <a:rPr lang="en-GB" dirty="0" smtClean="0"/>
              <a:t>Students </a:t>
            </a:r>
            <a:r>
              <a:rPr lang="en-GB" dirty="0"/>
              <a:t>are willing and happy to write when they can find and see the connection between out of school (online) writing activities and school writing tasks</a:t>
            </a:r>
            <a:r>
              <a:rPr lang="en-GB" dirty="0" smtClean="0"/>
              <a:t>.</a:t>
            </a:r>
            <a:endParaRPr lang="hu-HU" dirty="0"/>
          </a:p>
        </p:txBody>
      </p:sp>
    </p:spTree>
    <p:extLst>
      <p:ext uri="{BB962C8B-B14F-4D97-AF65-F5344CB8AC3E}">
        <p14:creationId xmlns:p14="http://schemas.microsoft.com/office/powerpoint/2010/main" val="3316777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555526"/>
          </a:xfrm>
        </p:spPr>
        <p:txBody>
          <a:bodyPr>
            <a:normAutofit fontScale="90000"/>
          </a:bodyPr>
          <a:lstStyle/>
          <a:p>
            <a:r>
              <a:rPr lang="hu-HU" dirty="0" err="1" smtClean="0"/>
              <a:t>Outline</a:t>
            </a:r>
            <a:endParaRPr lang="hu-HU" dirty="0"/>
          </a:p>
        </p:txBody>
      </p:sp>
      <p:sp>
        <p:nvSpPr>
          <p:cNvPr id="3" name="Tartalom helye 2"/>
          <p:cNvSpPr>
            <a:spLocks noGrp="1"/>
          </p:cNvSpPr>
          <p:nvPr>
            <p:ph idx="1"/>
          </p:nvPr>
        </p:nvSpPr>
        <p:spPr>
          <a:xfrm>
            <a:off x="0" y="699542"/>
            <a:ext cx="9144000" cy="4443959"/>
          </a:xfrm>
        </p:spPr>
        <p:txBody>
          <a:bodyPr>
            <a:normAutofit fontScale="62500" lnSpcReduction="20000"/>
          </a:bodyPr>
          <a:lstStyle/>
          <a:p>
            <a:r>
              <a:rPr lang="hu-HU" dirty="0" smtClean="0"/>
              <a:t>The </a:t>
            </a:r>
            <a:r>
              <a:rPr lang="hu-HU" dirty="0" err="1" smtClean="0"/>
              <a:t>concept</a:t>
            </a:r>
            <a:r>
              <a:rPr lang="hu-HU" dirty="0" smtClean="0"/>
              <a:t> of translanguaging (TL) has rhizomatic </a:t>
            </a:r>
            <a:r>
              <a:rPr lang="hu-HU" dirty="0" err="1" smtClean="0"/>
              <a:t>characteristics</a:t>
            </a:r>
            <a:r>
              <a:rPr lang="hu-HU" dirty="0" smtClean="0"/>
              <a:t>. </a:t>
            </a:r>
            <a:r>
              <a:rPr lang="hu-HU" dirty="0" err="1" smtClean="0"/>
              <a:t>It</a:t>
            </a:r>
            <a:r>
              <a:rPr lang="hu-HU" dirty="0" smtClean="0"/>
              <a:t> is </a:t>
            </a:r>
            <a:r>
              <a:rPr lang="hu-HU" dirty="0" err="1" smtClean="0"/>
              <a:t>the</a:t>
            </a:r>
            <a:r>
              <a:rPr lang="hu-HU" dirty="0" smtClean="0"/>
              <a:t> main </a:t>
            </a:r>
            <a:r>
              <a:rPr lang="hu-HU" dirty="0" err="1" smtClean="0"/>
              <a:t>reason</a:t>
            </a:r>
            <a:endParaRPr lang="hu-HU" dirty="0" smtClean="0"/>
          </a:p>
          <a:p>
            <a:pPr lvl="1"/>
            <a:r>
              <a:rPr lang="en-GB" dirty="0" smtClean="0"/>
              <a:t>for the </a:t>
            </a:r>
            <a:r>
              <a:rPr lang="en-GB" dirty="0"/>
              <a:t>rapid </a:t>
            </a:r>
            <a:r>
              <a:rPr lang="en-GB" dirty="0" smtClean="0"/>
              <a:t>spread </a:t>
            </a:r>
            <a:r>
              <a:rPr lang="en-GB" dirty="0"/>
              <a:t>of the </a:t>
            </a:r>
            <a:r>
              <a:rPr lang="en-GB" dirty="0" smtClean="0"/>
              <a:t>term</a:t>
            </a:r>
            <a:endParaRPr lang="hu-HU" dirty="0" smtClean="0"/>
          </a:p>
          <a:p>
            <a:pPr lvl="1"/>
            <a:r>
              <a:rPr lang="en-GB" dirty="0" smtClean="0"/>
              <a:t>for </a:t>
            </a:r>
            <a:r>
              <a:rPr lang="en-GB" dirty="0"/>
              <a:t>its’ many-sided </a:t>
            </a:r>
            <a:r>
              <a:rPr lang="en-GB" dirty="0" smtClean="0"/>
              <a:t>criticism</a:t>
            </a:r>
            <a:endParaRPr lang="hu-HU" dirty="0" smtClean="0"/>
          </a:p>
          <a:p>
            <a:pPr marL="457200" lvl="1" indent="0">
              <a:buNone/>
            </a:pPr>
            <a:endParaRPr lang="hu-HU" dirty="0" smtClean="0"/>
          </a:p>
          <a:p>
            <a:r>
              <a:rPr lang="hu-HU" dirty="0" err="1" smtClean="0"/>
              <a:t>Recent</a:t>
            </a:r>
            <a:r>
              <a:rPr lang="hu-HU" dirty="0" smtClean="0"/>
              <a:t> </a:t>
            </a:r>
            <a:r>
              <a:rPr lang="hu-HU" dirty="0" err="1" smtClean="0"/>
              <a:t>critiques</a:t>
            </a:r>
            <a:r>
              <a:rPr lang="hu-HU" dirty="0" smtClean="0"/>
              <a:t> </a:t>
            </a:r>
            <a:r>
              <a:rPr lang="hu-HU" dirty="0" err="1" smtClean="0"/>
              <a:t>approach</a:t>
            </a:r>
            <a:r>
              <a:rPr lang="hu-HU" dirty="0" smtClean="0"/>
              <a:t> TL </a:t>
            </a:r>
            <a:r>
              <a:rPr lang="hu-HU" dirty="0" err="1" smtClean="0"/>
              <a:t>from</a:t>
            </a:r>
            <a:r>
              <a:rPr lang="hu-HU" dirty="0" smtClean="0"/>
              <a:t> </a:t>
            </a:r>
            <a:r>
              <a:rPr lang="hu-HU" dirty="0" err="1" smtClean="0"/>
              <a:t>different</a:t>
            </a:r>
            <a:r>
              <a:rPr lang="hu-HU" dirty="0" smtClean="0"/>
              <a:t> </a:t>
            </a:r>
            <a:r>
              <a:rPr lang="hu-HU" dirty="0" err="1" smtClean="0"/>
              <a:t>point</a:t>
            </a:r>
            <a:r>
              <a:rPr lang="hu-HU" dirty="0" smtClean="0"/>
              <a:t> of </a:t>
            </a:r>
            <a:r>
              <a:rPr lang="hu-HU" dirty="0" err="1" smtClean="0"/>
              <a:t>views</a:t>
            </a:r>
            <a:endParaRPr lang="hu-HU" dirty="0" smtClean="0"/>
          </a:p>
          <a:p>
            <a:pPr lvl="1"/>
            <a:r>
              <a:rPr lang="hu-HU" dirty="0" err="1" smtClean="0"/>
              <a:t>Code-switching</a:t>
            </a:r>
            <a:r>
              <a:rPr lang="hu-HU" dirty="0" smtClean="0"/>
              <a:t> </a:t>
            </a:r>
            <a:r>
              <a:rPr lang="hu-HU" dirty="0" err="1" smtClean="0"/>
              <a:t>point</a:t>
            </a:r>
            <a:r>
              <a:rPr lang="hu-HU" dirty="0" smtClean="0"/>
              <a:t> of </a:t>
            </a:r>
            <a:r>
              <a:rPr lang="hu-HU" dirty="0" err="1" smtClean="0"/>
              <a:t>view</a:t>
            </a:r>
            <a:r>
              <a:rPr lang="hu-HU" dirty="0" smtClean="0"/>
              <a:t> (MacSwan 2017, Auer 2019)</a:t>
            </a:r>
          </a:p>
          <a:p>
            <a:pPr lvl="1"/>
            <a:r>
              <a:rPr lang="hu-HU" dirty="0" err="1" smtClean="0"/>
              <a:t>Language</a:t>
            </a:r>
            <a:r>
              <a:rPr lang="hu-HU" dirty="0" smtClean="0"/>
              <a:t> </a:t>
            </a:r>
            <a:r>
              <a:rPr lang="hu-HU" dirty="0" err="1" smtClean="0"/>
              <a:t>pedagogical</a:t>
            </a:r>
            <a:r>
              <a:rPr lang="hu-HU" dirty="0" smtClean="0"/>
              <a:t> </a:t>
            </a:r>
            <a:r>
              <a:rPr lang="hu-HU" dirty="0" err="1" smtClean="0"/>
              <a:t>point</a:t>
            </a:r>
            <a:r>
              <a:rPr lang="hu-HU" dirty="0" smtClean="0"/>
              <a:t> of </a:t>
            </a:r>
            <a:r>
              <a:rPr lang="hu-HU" dirty="0" err="1" smtClean="0"/>
              <a:t>view</a:t>
            </a:r>
            <a:r>
              <a:rPr lang="hu-HU" dirty="0" smtClean="0"/>
              <a:t> (</a:t>
            </a:r>
            <a:r>
              <a:rPr lang="hu-HU" dirty="0" err="1" smtClean="0"/>
              <a:t>Jaspers</a:t>
            </a:r>
            <a:r>
              <a:rPr lang="hu-HU" dirty="0" smtClean="0"/>
              <a:t> 2018, 2019)</a:t>
            </a:r>
          </a:p>
          <a:p>
            <a:pPr lvl="1"/>
            <a:r>
              <a:rPr lang="hu-HU" dirty="0" err="1" smtClean="0"/>
              <a:t>Language</a:t>
            </a:r>
            <a:r>
              <a:rPr lang="hu-HU" dirty="0" smtClean="0"/>
              <a:t> </a:t>
            </a:r>
            <a:r>
              <a:rPr lang="hu-HU" dirty="0" err="1" smtClean="0"/>
              <a:t>political</a:t>
            </a:r>
            <a:r>
              <a:rPr lang="hu-HU" dirty="0" smtClean="0"/>
              <a:t> </a:t>
            </a:r>
            <a:r>
              <a:rPr lang="hu-HU" dirty="0" err="1" smtClean="0"/>
              <a:t>point</a:t>
            </a:r>
            <a:r>
              <a:rPr lang="hu-HU" dirty="0" smtClean="0"/>
              <a:t> of </a:t>
            </a:r>
            <a:r>
              <a:rPr lang="hu-HU" dirty="0" err="1" smtClean="0"/>
              <a:t>view</a:t>
            </a:r>
            <a:r>
              <a:rPr lang="hu-HU" dirty="0" smtClean="0"/>
              <a:t> (Cenoz and Gorter 2017, 2019)</a:t>
            </a:r>
          </a:p>
          <a:p>
            <a:pPr lvl="1"/>
            <a:endParaRPr lang="hu-HU" dirty="0" smtClean="0"/>
          </a:p>
          <a:p>
            <a:pPr marL="342900" lvl="1" indent="-342900">
              <a:buFont typeface="Arial" panose="020B0604020202020204" pitchFamily="34" charset="0"/>
              <a:buChar char="•"/>
            </a:pPr>
            <a:r>
              <a:rPr lang="hu-HU" sz="3300" dirty="0" err="1" smtClean="0"/>
              <a:t>One</a:t>
            </a:r>
            <a:r>
              <a:rPr lang="hu-HU" sz="3300" dirty="0" smtClean="0"/>
              <a:t> of </a:t>
            </a:r>
            <a:r>
              <a:rPr lang="hu-HU" sz="3300" dirty="0" err="1" smtClean="0"/>
              <a:t>the</a:t>
            </a:r>
            <a:r>
              <a:rPr lang="hu-HU" sz="3300" dirty="0" smtClean="0"/>
              <a:t> rhizomatic </a:t>
            </a:r>
            <a:r>
              <a:rPr lang="hu-HU" sz="3300" dirty="0" err="1" smtClean="0"/>
              <a:t>features</a:t>
            </a:r>
            <a:r>
              <a:rPr lang="hu-HU" sz="3300" dirty="0" smtClean="0"/>
              <a:t>: TL </a:t>
            </a:r>
            <a:r>
              <a:rPr lang="hu-HU" sz="3300" dirty="0" err="1" smtClean="0"/>
              <a:t>connects</a:t>
            </a:r>
            <a:r>
              <a:rPr lang="hu-HU" sz="3300" dirty="0" smtClean="0"/>
              <a:t> </a:t>
            </a:r>
            <a:r>
              <a:rPr lang="hu-HU" sz="3300" dirty="0" err="1"/>
              <a:t>school</a:t>
            </a:r>
            <a:r>
              <a:rPr lang="hu-HU" sz="3300" dirty="0"/>
              <a:t> </a:t>
            </a:r>
            <a:r>
              <a:rPr lang="hu-HU" sz="3300" dirty="0" err="1"/>
              <a:t>writing</a:t>
            </a:r>
            <a:r>
              <a:rPr lang="hu-HU" sz="3300" dirty="0"/>
              <a:t> </a:t>
            </a:r>
            <a:r>
              <a:rPr lang="hu-HU" sz="3300" dirty="0" err="1"/>
              <a:t>activities</a:t>
            </a:r>
            <a:r>
              <a:rPr lang="hu-HU" sz="3300" dirty="0"/>
              <a:t> </a:t>
            </a:r>
            <a:r>
              <a:rPr lang="hu-HU" sz="3300" dirty="0" err="1"/>
              <a:t>with</a:t>
            </a:r>
            <a:r>
              <a:rPr lang="hu-HU" sz="3300" dirty="0"/>
              <a:t> local </a:t>
            </a:r>
            <a:r>
              <a:rPr lang="hu-HU" sz="3300" dirty="0" err="1"/>
              <a:t>discoursal</a:t>
            </a:r>
            <a:r>
              <a:rPr lang="hu-HU" sz="3300" dirty="0"/>
              <a:t> </a:t>
            </a:r>
            <a:r>
              <a:rPr lang="hu-HU" sz="3300" dirty="0" err="1" smtClean="0"/>
              <a:t>practices</a:t>
            </a:r>
            <a:endParaRPr lang="hu-HU" sz="3300" dirty="0"/>
          </a:p>
          <a:p>
            <a:pPr marL="0" lvl="1" indent="0">
              <a:buNone/>
            </a:pPr>
            <a:endParaRPr lang="hu-HU" sz="3300" dirty="0" smtClean="0"/>
          </a:p>
          <a:p>
            <a:pPr marL="0" lvl="1" indent="0" algn="ctr">
              <a:buNone/>
            </a:pPr>
            <a:r>
              <a:rPr lang="hu-HU" sz="2900" dirty="0"/>
              <a:t>(</a:t>
            </a:r>
            <a:r>
              <a:rPr lang="hu-HU" sz="2900" dirty="0" err="1"/>
              <a:t>Findings</a:t>
            </a:r>
            <a:r>
              <a:rPr lang="hu-HU" sz="2900" dirty="0"/>
              <a:t> </a:t>
            </a:r>
            <a:r>
              <a:rPr lang="hu-HU" sz="2900" dirty="0" err="1"/>
              <a:t>Based</a:t>
            </a:r>
            <a:r>
              <a:rPr lang="hu-HU" sz="2900" dirty="0"/>
              <a:t> </a:t>
            </a:r>
            <a:r>
              <a:rPr lang="hu-HU" sz="2900" dirty="0" err="1"/>
              <a:t>on</a:t>
            </a:r>
            <a:r>
              <a:rPr lang="hu-HU" sz="2900" dirty="0"/>
              <a:t> </a:t>
            </a:r>
            <a:r>
              <a:rPr lang="hu-HU" sz="2900" dirty="0" err="1"/>
              <a:t>empirical</a:t>
            </a:r>
            <a:r>
              <a:rPr lang="hu-HU" sz="2900" dirty="0"/>
              <a:t> </a:t>
            </a:r>
            <a:r>
              <a:rPr lang="hu-HU" sz="2900" dirty="0" err="1"/>
              <a:t>data</a:t>
            </a:r>
            <a:r>
              <a:rPr lang="hu-HU" sz="2900" dirty="0"/>
              <a:t> of translanguaging </a:t>
            </a:r>
            <a:r>
              <a:rPr lang="hu-HU" sz="2900" dirty="0" err="1"/>
              <a:t>practices</a:t>
            </a:r>
            <a:r>
              <a:rPr lang="hu-HU" sz="2900" dirty="0"/>
              <a:t> of Roma and </a:t>
            </a:r>
            <a:r>
              <a:rPr lang="hu-HU" sz="2900" dirty="0" err="1"/>
              <a:t>experiences</a:t>
            </a:r>
            <a:r>
              <a:rPr lang="hu-HU" sz="2900" dirty="0"/>
              <a:t> </a:t>
            </a:r>
            <a:r>
              <a:rPr lang="hu-HU" sz="2900" dirty="0" err="1"/>
              <a:t>in</a:t>
            </a:r>
            <a:r>
              <a:rPr lang="hu-HU" sz="2900" dirty="0"/>
              <a:t> a „translanguaged </a:t>
            </a:r>
            <a:r>
              <a:rPr lang="hu-HU" sz="2900" dirty="0" err="1"/>
              <a:t>school</a:t>
            </a:r>
            <a:r>
              <a:rPr lang="hu-HU" sz="2900" dirty="0"/>
              <a:t>” </a:t>
            </a:r>
            <a:r>
              <a:rPr lang="hu-HU" sz="2900" dirty="0" err="1"/>
              <a:t>in</a:t>
            </a:r>
            <a:r>
              <a:rPr lang="hu-HU" sz="2900" dirty="0"/>
              <a:t> Tiszavasvári, Hungary)</a:t>
            </a:r>
          </a:p>
          <a:p>
            <a:pPr marL="0" lvl="1" indent="0">
              <a:buNone/>
            </a:pPr>
            <a:endParaRPr lang="hu-HU" sz="3300" dirty="0" smtClean="0"/>
          </a:p>
          <a:p>
            <a:pPr lvl="1"/>
            <a:endParaRPr lang="hu-HU" sz="3300" dirty="0"/>
          </a:p>
        </p:txBody>
      </p:sp>
    </p:spTree>
    <p:extLst>
      <p:ext uri="{BB962C8B-B14F-4D97-AF65-F5344CB8AC3E}">
        <p14:creationId xmlns:p14="http://schemas.microsoft.com/office/powerpoint/2010/main" val="3264430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lgn="ctr">
              <a:buNone/>
            </a:pPr>
            <a:endParaRPr lang="hu-HU" sz="4400" smtClean="0"/>
          </a:p>
          <a:p>
            <a:pPr marL="0" indent="0" algn="ctr">
              <a:buNone/>
            </a:pPr>
            <a:r>
              <a:rPr lang="hu-HU" sz="4400" err="1" smtClean="0"/>
              <a:t>Thank</a:t>
            </a:r>
            <a:r>
              <a:rPr lang="hu-HU" sz="4400" smtClean="0"/>
              <a:t> </a:t>
            </a:r>
            <a:r>
              <a:rPr lang="hu-HU" sz="4400" err="1" smtClean="0"/>
              <a:t>you</a:t>
            </a:r>
            <a:r>
              <a:rPr lang="hu-HU" sz="4400" smtClean="0"/>
              <a:t> </a:t>
            </a:r>
            <a:r>
              <a:rPr lang="hu-HU" sz="4400" err="1" smtClean="0"/>
              <a:t>for</a:t>
            </a:r>
            <a:r>
              <a:rPr lang="hu-HU" sz="4400" smtClean="0"/>
              <a:t> </a:t>
            </a:r>
            <a:r>
              <a:rPr lang="hu-HU" sz="4400" err="1" smtClean="0"/>
              <a:t>your</a:t>
            </a:r>
            <a:r>
              <a:rPr lang="hu-HU" sz="4400" smtClean="0"/>
              <a:t> </a:t>
            </a:r>
            <a:r>
              <a:rPr lang="hu-HU" sz="4400" err="1" smtClean="0"/>
              <a:t>attention</a:t>
            </a:r>
            <a:r>
              <a:rPr lang="hu-HU" sz="4400" smtClean="0"/>
              <a:t>!</a:t>
            </a:r>
            <a:endParaRPr lang="hu-HU" sz="4400"/>
          </a:p>
        </p:txBody>
      </p:sp>
    </p:spTree>
    <p:extLst>
      <p:ext uri="{BB962C8B-B14F-4D97-AF65-F5344CB8AC3E}">
        <p14:creationId xmlns:p14="http://schemas.microsoft.com/office/powerpoint/2010/main" val="431633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565571"/>
          </a:xfrm>
        </p:spPr>
        <p:txBody>
          <a:bodyPr>
            <a:normAutofit fontScale="90000"/>
          </a:bodyPr>
          <a:lstStyle/>
          <a:p>
            <a:r>
              <a:rPr lang="hu-HU" dirty="0" err="1" smtClean="0"/>
              <a:t>References</a:t>
            </a:r>
            <a:r>
              <a:rPr lang="hu-HU" dirty="0" smtClean="0"/>
              <a:t> I.</a:t>
            </a:r>
            <a:endParaRPr lang="hu-HU" dirty="0"/>
          </a:p>
        </p:txBody>
      </p:sp>
      <p:sp>
        <p:nvSpPr>
          <p:cNvPr id="3" name="Tartalom helye 2"/>
          <p:cNvSpPr>
            <a:spLocks noGrp="1"/>
          </p:cNvSpPr>
          <p:nvPr>
            <p:ph idx="1"/>
          </p:nvPr>
        </p:nvSpPr>
        <p:spPr>
          <a:xfrm>
            <a:off x="0" y="555526"/>
            <a:ext cx="9144000" cy="4587975"/>
          </a:xfrm>
        </p:spPr>
        <p:txBody>
          <a:bodyPr>
            <a:normAutofit fontScale="40000" lnSpcReduction="20000"/>
          </a:bodyPr>
          <a:lstStyle/>
          <a:p>
            <a:pPr lvl="0"/>
            <a:r>
              <a:rPr lang="hu-HU" dirty="0" smtClean="0"/>
              <a:t>Auer, Peter 2019. ‘Translanguaging’ </a:t>
            </a:r>
            <a:r>
              <a:rPr lang="hu-HU" dirty="0" err="1" smtClean="0"/>
              <a:t>or</a:t>
            </a:r>
            <a:r>
              <a:rPr lang="hu-HU" dirty="0" smtClean="0"/>
              <a:t> ‘</a:t>
            </a:r>
            <a:r>
              <a:rPr lang="hu-HU" dirty="0" err="1" smtClean="0"/>
              <a:t>doing</a:t>
            </a:r>
            <a:r>
              <a:rPr lang="hu-HU" dirty="0" smtClean="0"/>
              <a:t> </a:t>
            </a:r>
            <a:r>
              <a:rPr lang="hu-HU" dirty="0" err="1" smtClean="0"/>
              <a:t>languages</a:t>
            </a:r>
            <a:r>
              <a:rPr lang="hu-HU" dirty="0" smtClean="0"/>
              <a:t>’? </a:t>
            </a:r>
            <a:r>
              <a:rPr lang="hu-HU" dirty="0" err="1" smtClean="0"/>
              <a:t>Multilingual</a:t>
            </a:r>
            <a:r>
              <a:rPr lang="hu-HU" dirty="0" smtClean="0"/>
              <a:t> </a:t>
            </a:r>
            <a:r>
              <a:rPr lang="hu-HU" dirty="0" err="1" smtClean="0"/>
              <a:t>practices</a:t>
            </a:r>
            <a:r>
              <a:rPr lang="hu-HU" dirty="0" smtClean="0"/>
              <a:t> and </a:t>
            </a:r>
            <a:r>
              <a:rPr lang="hu-HU" dirty="0" err="1" smtClean="0"/>
              <a:t>the</a:t>
            </a:r>
            <a:r>
              <a:rPr lang="hu-HU" dirty="0" smtClean="0"/>
              <a:t> </a:t>
            </a:r>
            <a:r>
              <a:rPr lang="hu-HU" dirty="0" err="1" smtClean="0"/>
              <a:t>notion</a:t>
            </a:r>
            <a:r>
              <a:rPr lang="hu-HU" dirty="0" smtClean="0"/>
              <a:t> of ‘</a:t>
            </a:r>
            <a:r>
              <a:rPr lang="hu-HU" dirty="0" err="1" smtClean="0"/>
              <a:t>codes</a:t>
            </a:r>
            <a:r>
              <a:rPr lang="hu-HU" dirty="0" smtClean="0"/>
              <a:t>. </a:t>
            </a:r>
            <a:r>
              <a:rPr lang="hu-HU" dirty="0" err="1" smtClean="0"/>
              <a:t>Available</a:t>
            </a:r>
            <a:r>
              <a:rPr lang="hu-HU" dirty="0" smtClean="0"/>
              <a:t> </a:t>
            </a:r>
            <a:r>
              <a:rPr lang="hu-HU" dirty="0" err="1" smtClean="0"/>
              <a:t>from</a:t>
            </a:r>
            <a:r>
              <a:rPr lang="hu-HU" dirty="0" smtClean="0"/>
              <a:t> </a:t>
            </a:r>
            <a:r>
              <a:rPr lang="hu-HU" dirty="0" err="1" smtClean="0"/>
              <a:t>researchgate.net</a:t>
            </a:r>
            <a:r>
              <a:rPr lang="hu-HU" dirty="0" smtClean="0"/>
              <a:t>. </a:t>
            </a:r>
            <a:r>
              <a:rPr lang="hu-HU" dirty="0" err="1" smtClean="0"/>
              <a:t>Author</a:t>
            </a:r>
            <a:r>
              <a:rPr lang="hu-HU" dirty="0" smtClean="0"/>
              <a:t>’s </a:t>
            </a:r>
            <a:r>
              <a:rPr lang="hu-HU" dirty="0" err="1" smtClean="0"/>
              <a:t>copy</a:t>
            </a:r>
            <a:r>
              <a:rPr lang="hu-HU" dirty="0" smtClean="0"/>
              <a:t>, </a:t>
            </a:r>
            <a:r>
              <a:rPr lang="hu-HU" dirty="0" err="1" smtClean="0"/>
              <a:t>pre-reviewing</a:t>
            </a:r>
            <a:r>
              <a:rPr lang="hu-HU" dirty="0" smtClean="0"/>
              <a:t> version. </a:t>
            </a:r>
            <a:r>
              <a:rPr lang="hu-HU" dirty="0" err="1" smtClean="0"/>
              <a:t>Written</a:t>
            </a:r>
            <a:r>
              <a:rPr lang="hu-HU" dirty="0" smtClean="0"/>
              <a:t> </a:t>
            </a:r>
            <a:r>
              <a:rPr lang="hu-HU" dirty="0" err="1" smtClean="0"/>
              <a:t>for</a:t>
            </a:r>
            <a:r>
              <a:rPr lang="hu-HU" dirty="0" smtClean="0"/>
              <a:t>: J. </a:t>
            </a:r>
            <a:r>
              <a:rPr lang="hu-HU" dirty="0" err="1" smtClean="0"/>
              <a:t>MacSwann</a:t>
            </a:r>
            <a:r>
              <a:rPr lang="hu-HU" dirty="0" smtClean="0"/>
              <a:t> </a:t>
            </a:r>
            <a:r>
              <a:rPr lang="hu-HU" dirty="0" err="1" smtClean="0"/>
              <a:t>ed</a:t>
            </a:r>
            <a:r>
              <a:rPr lang="hu-HU" dirty="0" smtClean="0"/>
              <a:t>., </a:t>
            </a:r>
            <a:r>
              <a:rPr lang="hu-HU" dirty="0" err="1" smtClean="0"/>
              <a:t>Language</a:t>
            </a:r>
            <a:r>
              <a:rPr lang="hu-HU" dirty="0" smtClean="0"/>
              <a:t>(s): </a:t>
            </a:r>
            <a:r>
              <a:rPr lang="hu-HU" dirty="0" err="1" smtClean="0"/>
              <a:t>Multilingualism</a:t>
            </a:r>
            <a:r>
              <a:rPr lang="hu-HU" dirty="0" smtClean="0"/>
              <a:t> and </a:t>
            </a:r>
            <a:r>
              <a:rPr lang="hu-HU" dirty="0" err="1" smtClean="0"/>
              <a:t>Its</a:t>
            </a:r>
            <a:r>
              <a:rPr lang="hu-HU" dirty="0" smtClean="0"/>
              <a:t> </a:t>
            </a:r>
            <a:r>
              <a:rPr lang="hu-HU" dirty="0" err="1" smtClean="0"/>
              <a:t>Consequences</a:t>
            </a:r>
            <a:r>
              <a:rPr lang="hu-HU" dirty="0" smtClean="0"/>
              <a:t>, </a:t>
            </a:r>
            <a:r>
              <a:rPr lang="hu-HU" dirty="0" err="1" smtClean="0"/>
              <a:t>Multilingual</a:t>
            </a:r>
            <a:r>
              <a:rPr lang="hu-HU" dirty="0" smtClean="0"/>
              <a:t> </a:t>
            </a:r>
            <a:r>
              <a:rPr lang="hu-HU" dirty="0" err="1" smtClean="0"/>
              <a:t>Matters</a:t>
            </a:r>
            <a:r>
              <a:rPr lang="hu-HU" dirty="0" smtClean="0"/>
              <a:t>, Series ‘</a:t>
            </a:r>
            <a:r>
              <a:rPr lang="hu-HU" dirty="0" err="1" smtClean="0"/>
              <a:t>Language</a:t>
            </a:r>
            <a:r>
              <a:rPr lang="hu-HU" dirty="0" smtClean="0"/>
              <a:t>, Education and </a:t>
            </a:r>
            <a:r>
              <a:rPr lang="hu-HU" dirty="0" err="1" smtClean="0"/>
              <a:t>Diversity</a:t>
            </a:r>
            <a:r>
              <a:rPr lang="hu-HU" dirty="0" smtClean="0"/>
              <a:t>. </a:t>
            </a:r>
          </a:p>
          <a:p>
            <a:r>
              <a:rPr lang="hu-HU" dirty="0" err="1" smtClean="0"/>
              <a:t>Blommaert</a:t>
            </a:r>
            <a:r>
              <a:rPr lang="hu-HU" dirty="0"/>
              <a:t>, Jan. 2008. </a:t>
            </a:r>
            <a:r>
              <a:rPr lang="hu-HU" i="1" dirty="0" err="1"/>
              <a:t>Grassroots</a:t>
            </a:r>
            <a:r>
              <a:rPr lang="hu-HU" i="1" dirty="0"/>
              <a:t> </a:t>
            </a:r>
            <a:r>
              <a:rPr lang="hu-HU" i="1" dirty="0" err="1"/>
              <a:t>literacy</a:t>
            </a:r>
            <a:r>
              <a:rPr lang="hu-HU" i="1" dirty="0"/>
              <a:t>: </a:t>
            </a:r>
            <a:r>
              <a:rPr lang="hu-HU" i="1" dirty="0" err="1"/>
              <a:t>Writing</a:t>
            </a:r>
            <a:r>
              <a:rPr lang="hu-HU" i="1" dirty="0"/>
              <a:t>, </a:t>
            </a:r>
            <a:r>
              <a:rPr lang="hu-HU" i="1" dirty="0" err="1"/>
              <a:t>identity</a:t>
            </a:r>
            <a:r>
              <a:rPr lang="hu-HU" i="1" dirty="0"/>
              <a:t> and </a:t>
            </a:r>
            <a:r>
              <a:rPr lang="hu-HU" i="1" dirty="0" err="1"/>
              <a:t>voice</a:t>
            </a:r>
            <a:r>
              <a:rPr lang="hu-HU" i="1" dirty="0"/>
              <a:t> </a:t>
            </a:r>
            <a:r>
              <a:rPr lang="hu-HU" i="1" dirty="0" err="1"/>
              <a:t>in</a:t>
            </a:r>
            <a:r>
              <a:rPr lang="hu-HU" i="1" dirty="0"/>
              <a:t> </a:t>
            </a:r>
            <a:r>
              <a:rPr lang="hu-HU" i="1" dirty="0" err="1"/>
              <a:t>Central</a:t>
            </a:r>
            <a:r>
              <a:rPr lang="hu-HU" i="1" dirty="0"/>
              <a:t> </a:t>
            </a:r>
            <a:r>
              <a:rPr lang="hu-HU" i="1" dirty="0" err="1"/>
              <a:t>Africa</a:t>
            </a:r>
            <a:r>
              <a:rPr lang="hu-HU" dirty="0"/>
              <a:t>. </a:t>
            </a:r>
            <a:r>
              <a:rPr lang="hu-HU" dirty="0" err="1"/>
              <a:t>Abingdon</a:t>
            </a:r>
            <a:r>
              <a:rPr lang="hu-HU" dirty="0"/>
              <a:t>: </a:t>
            </a:r>
            <a:r>
              <a:rPr lang="hu-HU" dirty="0" err="1"/>
              <a:t>Routledge</a:t>
            </a:r>
            <a:r>
              <a:rPr lang="hu-HU" dirty="0"/>
              <a:t>.</a:t>
            </a:r>
          </a:p>
          <a:p>
            <a:r>
              <a:rPr lang="en-US" dirty="0" err="1"/>
              <a:t>Canagarajah</a:t>
            </a:r>
            <a:r>
              <a:rPr lang="en-US" dirty="0"/>
              <a:t>, Suresh 2018. Translingual Practice as Spatial Repertoires: Expanding the Paradigm beyond </a:t>
            </a:r>
            <a:r>
              <a:rPr lang="en-US" dirty="0" err="1"/>
              <a:t>Structuralist</a:t>
            </a:r>
            <a:r>
              <a:rPr lang="en-US" dirty="0"/>
              <a:t> Orientations. </a:t>
            </a:r>
            <a:r>
              <a:rPr lang="en-US" i="1" dirty="0"/>
              <a:t>Applied Linguistics</a:t>
            </a:r>
            <a:r>
              <a:rPr lang="en-US" dirty="0"/>
              <a:t> 39(1). 31</a:t>
            </a:r>
            <a:r>
              <a:rPr lang="hu-HU" dirty="0"/>
              <a:t>–54.</a:t>
            </a:r>
          </a:p>
          <a:p>
            <a:pPr lvl="0"/>
            <a:r>
              <a:rPr lang="en-US" dirty="0" smtClean="0"/>
              <a:t>Cenoz</a:t>
            </a:r>
            <a:r>
              <a:rPr lang="en-US" dirty="0"/>
              <a:t>, </a:t>
            </a:r>
            <a:r>
              <a:rPr lang="en-US" dirty="0" err="1"/>
              <a:t>Jasone</a:t>
            </a:r>
            <a:r>
              <a:rPr lang="en-US" dirty="0"/>
              <a:t>, </a:t>
            </a:r>
            <a:r>
              <a:rPr lang="en-US" dirty="0" err="1"/>
              <a:t>Durk</a:t>
            </a:r>
            <a:r>
              <a:rPr lang="en-US" dirty="0"/>
              <a:t> Gorter 2017. Minority languages and sustainable translanguaging: threat or opportunity? </a:t>
            </a:r>
            <a:r>
              <a:rPr lang="en-US" i="1" dirty="0"/>
              <a:t>Journal of </a:t>
            </a:r>
            <a:r>
              <a:rPr lang="en-US" i="1" dirty="0" err="1"/>
              <a:t>Multil</a:t>
            </a:r>
            <a:r>
              <a:rPr lang="de-DE" i="1" dirty="0" err="1"/>
              <a:t>ingual</a:t>
            </a:r>
            <a:r>
              <a:rPr lang="de-DE" i="1" dirty="0"/>
              <a:t> </a:t>
            </a:r>
            <a:r>
              <a:rPr lang="de-DE" i="1" dirty="0" err="1"/>
              <a:t>and</a:t>
            </a:r>
            <a:r>
              <a:rPr lang="de-DE" i="1" dirty="0"/>
              <a:t> </a:t>
            </a:r>
            <a:r>
              <a:rPr lang="de-DE" i="1" dirty="0" err="1"/>
              <a:t>Multicultural</a:t>
            </a:r>
            <a:r>
              <a:rPr lang="de-DE" i="1" dirty="0"/>
              <a:t> Development</a:t>
            </a:r>
            <a:r>
              <a:rPr lang="de-DE" dirty="0"/>
              <a:t> 38(10). 901–912.</a:t>
            </a:r>
            <a:endParaRPr lang="hu-HU" dirty="0"/>
          </a:p>
          <a:p>
            <a:r>
              <a:rPr lang="en-US" dirty="0"/>
              <a:t>Cenoz, </a:t>
            </a:r>
            <a:r>
              <a:rPr lang="en-US" dirty="0" err="1"/>
              <a:t>Jasone</a:t>
            </a:r>
            <a:r>
              <a:rPr lang="en-US" dirty="0"/>
              <a:t> – </a:t>
            </a:r>
            <a:r>
              <a:rPr lang="en-US" dirty="0" err="1"/>
              <a:t>Durk</a:t>
            </a:r>
            <a:r>
              <a:rPr lang="en-US" dirty="0"/>
              <a:t> Gorter 2019. Multilingualism, Translanguaging, and Minority Languages in SLA. </a:t>
            </a:r>
            <a:r>
              <a:rPr lang="en-US" i="1" dirty="0"/>
              <a:t>The Modern Language Journal</a:t>
            </a:r>
            <a:r>
              <a:rPr lang="en-US" dirty="0"/>
              <a:t> 103(S1). 130</a:t>
            </a:r>
            <a:r>
              <a:rPr lang="hu-HU" dirty="0"/>
              <a:t>–</a:t>
            </a:r>
            <a:r>
              <a:rPr lang="en-US" dirty="0"/>
              <a:t>135.</a:t>
            </a:r>
            <a:endParaRPr lang="hu-HU" dirty="0"/>
          </a:p>
          <a:p>
            <a:r>
              <a:rPr lang="hu-HU" dirty="0" err="1"/>
              <a:t>Deleuze</a:t>
            </a:r>
            <a:r>
              <a:rPr lang="hu-HU" dirty="0"/>
              <a:t>, </a:t>
            </a:r>
            <a:r>
              <a:rPr lang="hu-HU" dirty="0" err="1"/>
              <a:t>Gilles</a:t>
            </a:r>
            <a:r>
              <a:rPr lang="hu-HU" dirty="0"/>
              <a:t> – Felix </a:t>
            </a:r>
            <a:r>
              <a:rPr lang="hu-HU" dirty="0" err="1"/>
              <a:t>Guattari</a:t>
            </a:r>
            <a:r>
              <a:rPr lang="hu-HU" dirty="0"/>
              <a:t> 1987. </a:t>
            </a:r>
            <a:r>
              <a:rPr lang="hu-HU" i="1" dirty="0"/>
              <a:t>A </a:t>
            </a:r>
            <a:r>
              <a:rPr lang="hu-HU" i="1" dirty="0" err="1"/>
              <a:t>Thousand</a:t>
            </a:r>
            <a:r>
              <a:rPr lang="hu-HU" i="1" dirty="0"/>
              <a:t> </a:t>
            </a:r>
            <a:r>
              <a:rPr lang="hu-HU" i="1" dirty="0" err="1"/>
              <a:t>Plateaus</a:t>
            </a:r>
            <a:r>
              <a:rPr lang="hu-HU" dirty="0"/>
              <a:t>. (</a:t>
            </a:r>
            <a:r>
              <a:rPr lang="hu-HU" dirty="0" err="1"/>
              <a:t>Introduction</a:t>
            </a:r>
            <a:r>
              <a:rPr lang="hu-HU" dirty="0"/>
              <a:t>: </a:t>
            </a:r>
            <a:r>
              <a:rPr lang="hu-HU" dirty="0" err="1"/>
              <a:t>Rhizome</a:t>
            </a:r>
            <a:r>
              <a:rPr lang="hu-HU" dirty="0"/>
              <a:t>). Minneapolis. University of Minnesota Press.</a:t>
            </a:r>
          </a:p>
          <a:p>
            <a:r>
              <a:rPr lang="hu-HU" dirty="0" err="1"/>
              <a:t>Duarte</a:t>
            </a:r>
            <a:r>
              <a:rPr lang="hu-HU" dirty="0"/>
              <a:t>, </a:t>
            </a:r>
            <a:r>
              <a:rPr lang="hu-HU" dirty="0" err="1"/>
              <a:t>Joana</a:t>
            </a:r>
            <a:r>
              <a:rPr lang="hu-HU" dirty="0"/>
              <a:t> 2019. Translanguaging </a:t>
            </a:r>
            <a:r>
              <a:rPr lang="hu-HU" dirty="0" err="1"/>
              <a:t>in</a:t>
            </a:r>
            <a:r>
              <a:rPr lang="hu-HU" dirty="0"/>
              <a:t> </a:t>
            </a:r>
            <a:r>
              <a:rPr lang="hu-HU" dirty="0" err="1"/>
              <a:t>mainstream</a:t>
            </a:r>
            <a:r>
              <a:rPr lang="hu-HU" dirty="0"/>
              <a:t> </a:t>
            </a:r>
            <a:r>
              <a:rPr lang="hu-HU" dirty="0" err="1"/>
              <a:t>education</a:t>
            </a:r>
            <a:r>
              <a:rPr lang="hu-HU" dirty="0"/>
              <a:t>: </a:t>
            </a:r>
            <a:r>
              <a:rPr lang="hu-HU" dirty="0" err="1"/>
              <a:t>asociocultural</a:t>
            </a:r>
            <a:r>
              <a:rPr lang="hu-HU" dirty="0"/>
              <a:t> </a:t>
            </a:r>
            <a:r>
              <a:rPr lang="hu-HU" dirty="0" err="1"/>
              <a:t>approach</a:t>
            </a:r>
            <a:r>
              <a:rPr lang="hu-HU" dirty="0"/>
              <a:t>. International Journal of </a:t>
            </a:r>
            <a:r>
              <a:rPr lang="hu-HU" dirty="0" err="1"/>
              <a:t>Bilingual</a:t>
            </a:r>
            <a:r>
              <a:rPr lang="hu-HU" dirty="0"/>
              <a:t> Education and </a:t>
            </a:r>
            <a:r>
              <a:rPr lang="hu-HU" dirty="0" err="1"/>
              <a:t>Bilingualism</a:t>
            </a:r>
            <a:r>
              <a:rPr lang="hu-HU" dirty="0"/>
              <a:t> 22(2). </a:t>
            </a:r>
            <a:r>
              <a:rPr lang="hu-HU" dirty="0" smtClean="0"/>
              <a:t>150-164.</a:t>
            </a:r>
          </a:p>
          <a:p>
            <a:r>
              <a:rPr lang="hu-HU" dirty="0" smtClean="0"/>
              <a:t>García</a:t>
            </a:r>
            <a:r>
              <a:rPr lang="hu-HU" dirty="0"/>
              <a:t>, </a:t>
            </a:r>
            <a:r>
              <a:rPr lang="hu-HU" dirty="0" err="1"/>
              <a:t>Ofelia</a:t>
            </a:r>
            <a:r>
              <a:rPr lang="hu-HU" dirty="0"/>
              <a:t>,</a:t>
            </a:r>
            <a:r>
              <a:rPr lang="en-GB" dirty="0"/>
              <a:t> Tatyana </a:t>
            </a:r>
            <a:r>
              <a:rPr lang="en-GB" dirty="0" err="1"/>
              <a:t>Kleyn</a:t>
            </a:r>
            <a:r>
              <a:rPr lang="en-GB" dirty="0"/>
              <a:t>. 2016. </a:t>
            </a:r>
            <a:r>
              <a:rPr lang="en-GB" i="1" dirty="0"/>
              <a:t>Translanguaging with multilingual students: Learning from classroom moments</a:t>
            </a:r>
            <a:r>
              <a:rPr lang="en-GB" dirty="0"/>
              <a:t>. New York: Routledge.</a:t>
            </a:r>
            <a:endParaRPr lang="hu-HU" dirty="0"/>
          </a:p>
          <a:p>
            <a:r>
              <a:rPr lang="hu-HU" dirty="0"/>
              <a:t>Heller, </a:t>
            </a:r>
            <a:r>
              <a:rPr lang="hu-HU" dirty="0" err="1"/>
              <a:t>Monica</a:t>
            </a:r>
            <a:r>
              <a:rPr lang="hu-HU" dirty="0"/>
              <a:t> – </a:t>
            </a:r>
            <a:r>
              <a:rPr lang="hu-HU" dirty="0" err="1"/>
              <a:t>Sari</a:t>
            </a:r>
            <a:r>
              <a:rPr lang="hu-HU" dirty="0"/>
              <a:t> </a:t>
            </a:r>
            <a:r>
              <a:rPr lang="hu-HU" dirty="0" err="1"/>
              <a:t>Pietikäinen</a:t>
            </a:r>
            <a:r>
              <a:rPr lang="hu-HU" dirty="0"/>
              <a:t> – </a:t>
            </a:r>
            <a:r>
              <a:rPr lang="hu-HU" dirty="0" err="1"/>
              <a:t>Joan</a:t>
            </a:r>
            <a:r>
              <a:rPr lang="hu-HU" dirty="0"/>
              <a:t> </a:t>
            </a:r>
            <a:r>
              <a:rPr lang="hu-HU" dirty="0" err="1"/>
              <a:t>Pujolar</a:t>
            </a:r>
            <a:r>
              <a:rPr lang="hu-HU" dirty="0"/>
              <a:t> 2018. </a:t>
            </a:r>
            <a:r>
              <a:rPr lang="hu-HU" i="1" dirty="0" err="1"/>
              <a:t>Critical</a:t>
            </a:r>
            <a:r>
              <a:rPr lang="hu-HU" i="1" dirty="0"/>
              <a:t> </a:t>
            </a:r>
            <a:r>
              <a:rPr lang="hu-HU" i="1" dirty="0" err="1"/>
              <a:t>Sociolinguistic</a:t>
            </a:r>
            <a:r>
              <a:rPr lang="hu-HU" i="1" dirty="0"/>
              <a:t> Research </a:t>
            </a:r>
            <a:r>
              <a:rPr lang="hu-HU" i="1" dirty="0" err="1"/>
              <a:t>Methods</a:t>
            </a:r>
            <a:r>
              <a:rPr lang="hu-HU" i="1" dirty="0"/>
              <a:t>: </a:t>
            </a:r>
            <a:r>
              <a:rPr lang="hu-HU" i="1" dirty="0" err="1"/>
              <a:t>Studying</a:t>
            </a:r>
            <a:r>
              <a:rPr lang="hu-HU" i="1" dirty="0"/>
              <a:t> </a:t>
            </a:r>
            <a:r>
              <a:rPr lang="hu-HU" i="1" dirty="0" err="1"/>
              <a:t>Language</a:t>
            </a:r>
            <a:r>
              <a:rPr lang="hu-HU" i="1" dirty="0"/>
              <a:t> </a:t>
            </a:r>
            <a:r>
              <a:rPr lang="hu-HU" i="1" dirty="0" err="1"/>
              <a:t>Issues</a:t>
            </a:r>
            <a:r>
              <a:rPr lang="hu-HU" i="1" dirty="0"/>
              <a:t> </a:t>
            </a:r>
            <a:r>
              <a:rPr lang="hu-HU" i="1" dirty="0" err="1"/>
              <a:t>That</a:t>
            </a:r>
            <a:r>
              <a:rPr lang="hu-HU" i="1" dirty="0"/>
              <a:t> </a:t>
            </a:r>
            <a:r>
              <a:rPr lang="hu-HU" i="1" dirty="0" err="1"/>
              <a:t>Matter</a:t>
            </a:r>
            <a:r>
              <a:rPr lang="hu-HU" dirty="0"/>
              <a:t>. </a:t>
            </a:r>
            <a:r>
              <a:rPr lang="hu-HU" dirty="0" err="1"/>
              <a:t>Routledge</a:t>
            </a:r>
            <a:r>
              <a:rPr lang="hu-HU" dirty="0"/>
              <a:t>, New York–London.</a:t>
            </a:r>
          </a:p>
          <a:p>
            <a:pPr lvl="0"/>
            <a:r>
              <a:rPr lang="en-GB" dirty="0" err="1" smtClean="0"/>
              <a:t>Heltai</a:t>
            </a:r>
            <a:r>
              <a:rPr lang="en-GB" dirty="0"/>
              <a:t>, </a:t>
            </a:r>
            <a:r>
              <a:rPr lang="en-GB" dirty="0" err="1"/>
              <a:t>János</a:t>
            </a:r>
            <a:r>
              <a:rPr lang="en-GB" dirty="0"/>
              <a:t> </a:t>
            </a:r>
            <a:r>
              <a:rPr lang="en-GB" dirty="0" err="1"/>
              <a:t>Imre</a:t>
            </a:r>
            <a:r>
              <a:rPr lang="en-GB" dirty="0"/>
              <a:t> 2019. Translanguaging instead of standardisation: Writing Romani at school. Applied Linguistics Review. Ahead of print. </a:t>
            </a:r>
            <a:r>
              <a:rPr lang="hu-HU" u="sng" dirty="0">
                <a:hlinkClick r:id="rId2"/>
              </a:rPr>
              <a:t>https://doi.org/10.1515/applirev-2018-0087</a:t>
            </a:r>
            <a:endParaRPr lang="hu-HU" dirty="0"/>
          </a:p>
          <a:p>
            <a:r>
              <a:rPr lang="hu-HU" dirty="0" err="1"/>
              <a:t>Jaffe</a:t>
            </a:r>
            <a:r>
              <a:rPr lang="hu-HU" dirty="0"/>
              <a:t>, Alexandra </a:t>
            </a:r>
            <a:r>
              <a:rPr lang="hu-HU" dirty="0" smtClean="0"/>
              <a:t>– </a:t>
            </a:r>
            <a:r>
              <a:rPr lang="hu-HU" dirty="0" err="1" smtClean="0"/>
              <a:t>Shana</a:t>
            </a:r>
            <a:r>
              <a:rPr lang="hu-HU" dirty="0" smtClean="0"/>
              <a:t> </a:t>
            </a:r>
            <a:r>
              <a:rPr lang="hu-HU" dirty="0"/>
              <a:t>Walton. 2000. The </a:t>
            </a:r>
            <a:r>
              <a:rPr lang="hu-HU" dirty="0" err="1"/>
              <a:t>voices</a:t>
            </a:r>
            <a:r>
              <a:rPr lang="hu-HU" dirty="0"/>
              <a:t> </a:t>
            </a:r>
            <a:r>
              <a:rPr lang="hu-HU" dirty="0" err="1"/>
              <a:t>people</a:t>
            </a:r>
            <a:r>
              <a:rPr lang="hu-HU" dirty="0"/>
              <a:t> </a:t>
            </a:r>
            <a:r>
              <a:rPr lang="hu-HU" dirty="0" err="1"/>
              <a:t>read</a:t>
            </a:r>
            <a:r>
              <a:rPr lang="hu-HU" dirty="0"/>
              <a:t>: </a:t>
            </a:r>
            <a:r>
              <a:rPr lang="hu-HU" dirty="0" err="1"/>
              <a:t>Orthography</a:t>
            </a:r>
            <a:r>
              <a:rPr lang="hu-HU" dirty="0"/>
              <a:t> and </a:t>
            </a:r>
            <a:r>
              <a:rPr lang="hu-HU" dirty="0" err="1"/>
              <a:t>the</a:t>
            </a:r>
            <a:r>
              <a:rPr lang="hu-HU" dirty="0"/>
              <a:t> </a:t>
            </a:r>
            <a:r>
              <a:rPr lang="hu-HU" dirty="0" err="1"/>
              <a:t>representation</a:t>
            </a:r>
            <a:r>
              <a:rPr lang="hu-HU" dirty="0"/>
              <a:t> of non-standard </a:t>
            </a:r>
            <a:r>
              <a:rPr lang="hu-HU" dirty="0" err="1"/>
              <a:t>speech</a:t>
            </a:r>
            <a:r>
              <a:rPr lang="hu-HU" dirty="0"/>
              <a:t>. </a:t>
            </a:r>
            <a:r>
              <a:rPr lang="hu-HU" i="1" dirty="0"/>
              <a:t>Journal of </a:t>
            </a:r>
            <a:r>
              <a:rPr lang="hu-HU" i="1" dirty="0" err="1"/>
              <a:t>Sociolinguistics</a:t>
            </a:r>
            <a:r>
              <a:rPr lang="hu-HU" dirty="0"/>
              <a:t> 4. 561–587. </a:t>
            </a:r>
          </a:p>
          <a:p>
            <a:r>
              <a:rPr lang="hu-HU" dirty="0" err="1" smtClean="0"/>
              <a:t>Jaspers</a:t>
            </a:r>
            <a:r>
              <a:rPr lang="hu-HU" dirty="0"/>
              <a:t>, Jürgen 2018. The </a:t>
            </a:r>
            <a:r>
              <a:rPr lang="hu-HU" dirty="0" err="1"/>
              <a:t>transformative</a:t>
            </a:r>
            <a:r>
              <a:rPr lang="hu-HU" dirty="0"/>
              <a:t> </a:t>
            </a:r>
            <a:r>
              <a:rPr lang="hu-HU" dirty="0" err="1"/>
              <a:t>limits</a:t>
            </a:r>
            <a:r>
              <a:rPr lang="hu-HU" dirty="0"/>
              <a:t> of translanguaging. </a:t>
            </a:r>
            <a:r>
              <a:rPr lang="hu-HU" i="1" dirty="0" err="1"/>
              <a:t>Language</a:t>
            </a:r>
            <a:r>
              <a:rPr lang="hu-HU" i="1" dirty="0"/>
              <a:t> and </a:t>
            </a:r>
            <a:r>
              <a:rPr lang="hu-HU" i="1" dirty="0" err="1"/>
              <a:t>Communication</a:t>
            </a:r>
            <a:r>
              <a:rPr lang="hu-HU" dirty="0"/>
              <a:t> 58. 1-10.</a:t>
            </a:r>
          </a:p>
          <a:p>
            <a:pPr lvl="0"/>
            <a:r>
              <a:rPr lang="hu-HU" dirty="0" err="1" smtClean="0"/>
              <a:t>Jaspers</a:t>
            </a:r>
            <a:r>
              <a:rPr lang="hu-HU" dirty="0"/>
              <a:t>, Jürgen 2019. </a:t>
            </a:r>
            <a:r>
              <a:rPr lang="hu-HU" dirty="0" err="1"/>
              <a:t>Authority</a:t>
            </a:r>
            <a:r>
              <a:rPr lang="hu-HU" dirty="0"/>
              <a:t> and </a:t>
            </a:r>
            <a:r>
              <a:rPr lang="hu-HU" dirty="0" err="1"/>
              <a:t>morality</a:t>
            </a:r>
            <a:r>
              <a:rPr lang="hu-HU" dirty="0"/>
              <a:t> </a:t>
            </a:r>
            <a:r>
              <a:rPr lang="hu-HU" dirty="0" err="1"/>
              <a:t>in</a:t>
            </a:r>
            <a:r>
              <a:rPr lang="hu-HU" dirty="0"/>
              <a:t> </a:t>
            </a:r>
            <a:r>
              <a:rPr lang="hu-HU" dirty="0" err="1"/>
              <a:t>advocating</a:t>
            </a:r>
            <a:r>
              <a:rPr lang="hu-HU" dirty="0"/>
              <a:t> </a:t>
            </a:r>
            <a:r>
              <a:rPr lang="hu-HU" dirty="0" err="1"/>
              <a:t>heteroglossia</a:t>
            </a:r>
            <a:r>
              <a:rPr lang="hu-HU" dirty="0"/>
              <a:t>. </a:t>
            </a:r>
            <a:r>
              <a:rPr lang="hu-HU" dirty="0" err="1"/>
              <a:t>Language</a:t>
            </a:r>
            <a:r>
              <a:rPr lang="hu-HU" dirty="0"/>
              <a:t>, </a:t>
            </a:r>
            <a:r>
              <a:rPr lang="hu-HU" dirty="0" err="1"/>
              <a:t>Culture</a:t>
            </a:r>
            <a:r>
              <a:rPr lang="hu-HU" dirty="0"/>
              <a:t> and Society 1. 83-105.</a:t>
            </a:r>
          </a:p>
          <a:p>
            <a:r>
              <a:rPr lang="hu-HU" dirty="0" smtClean="0"/>
              <a:t>Kleyn</a:t>
            </a:r>
            <a:r>
              <a:rPr lang="hu-HU" dirty="0"/>
              <a:t>, </a:t>
            </a:r>
            <a:r>
              <a:rPr lang="hu-HU" dirty="0" err="1"/>
              <a:t>Tatyana</a:t>
            </a:r>
            <a:r>
              <a:rPr lang="hu-HU" dirty="0"/>
              <a:t> – </a:t>
            </a:r>
            <a:r>
              <a:rPr lang="hu-HU" dirty="0" err="1"/>
              <a:t>Ofelia</a:t>
            </a:r>
            <a:r>
              <a:rPr lang="hu-HU" dirty="0"/>
              <a:t> García 2019. Translanguaging </a:t>
            </a:r>
            <a:r>
              <a:rPr lang="hu-HU" dirty="0" err="1"/>
              <a:t>as</a:t>
            </a:r>
            <a:r>
              <a:rPr lang="hu-HU" dirty="0"/>
              <a:t> an </a:t>
            </a:r>
            <a:r>
              <a:rPr lang="hu-HU" dirty="0" err="1"/>
              <a:t>act</a:t>
            </a:r>
            <a:r>
              <a:rPr lang="hu-HU" dirty="0"/>
              <a:t> of </a:t>
            </a:r>
            <a:r>
              <a:rPr lang="hu-HU" dirty="0" err="1"/>
              <a:t>transformation</a:t>
            </a:r>
            <a:r>
              <a:rPr lang="hu-HU" dirty="0"/>
              <a:t>: </a:t>
            </a:r>
            <a:r>
              <a:rPr lang="hu-HU" dirty="0" err="1"/>
              <a:t>Restructuring</a:t>
            </a:r>
            <a:r>
              <a:rPr lang="hu-HU" dirty="0"/>
              <a:t> </a:t>
            </a:r>
            <a:r>
              <a:rPr lang="hu-HU" dirty="0" err="1"/>
              <a:t>teaching</a:t>
            </a:r>
            <a:r>
              <a:rPr lang="hu-HU" dirty="0"/>
              <a:t> and </a:t>
            </a:r>
            <a:r>
              <a:rPr lang="hu-HU" dirty="0" err="1"/>
              <a:t>learning</a:t>
            </a:r>
            <a:r>
              <a:rPr lang="hu-HU" dirty="0"/>
              <a:t> </a:t>
            </a:r>
            <a:r>
              <a:rPr lang="hu-HU" dirty="0" err="1"/>
              <a:t>for</a:t>
            </a:r>
            <a:r>
              <a:rPr lang="hu-HU" dirty="0"/>
              <a:t> </a:t>
            </a:r>
            <a:r>
              <a:rPr lang="hu-HU" dirty="0" err="1"/>
              <a:t>emergent</a:t>
            </a:r>
            <a:r>
              <a:rPr lang="hu-HU" dirty="0"/>
              <a:t> </a:t>
            </a:r>
            <a:r>
              <a:rPr lang="hu-HU" dirty="0" err="1"/>
              <a:t>bilingual</a:t>
            </a:r>
            <a:r>
              <a:rPr lang="hu-HU" dirty="0"/>
              <a:t> </a:t>
            </a:r>
            <a:r>
              <a:rPr lang="hu-HU" dirty="0" err="1"/>
              <a:t>students</a:t>
            </a:r>
            <a:r>
              <a:rPr lang="hu-HU" dirty="0"/>
              <a:t>. </a:t>
            </a:r>
            <a:r>
              <a:rPr lang="hu-HU" dirty="0" err="1"/>
              <a:t>In</a:t>
            </a:r>
            <a:r>
              <a:rPr lang="hu-HU" dirty="0"/>
              <a:t> </a:t>
            </a:r>
            <a:r>
              <a:rPr lang="hu-HU" dirty="0" err="1"/>
              <a:t>Luciana</a:t>
            </a:r>
            <a:r>
              <a:rPr lang="hu-HU" dirty="0"/>
              <a:t> C. de </a:t>
            </a:r>
            <a:r>
              <a:rPr lang="hu-HU" dirty="0" err="1"/>
              <a:t>Oliveira</a:t>
            </a:r>
            <a:r>
              <a:rPr lang="hu-HU" dirty="0"/>
              <a:t> (</a:t>
            </a:r>
            <a:r>
              <a:rPr lang="hu-HU" dirty="0" err="1"/>
              <a:t>ed</a:t>
            </a:r>
            <a:r>
              <a:rPr lang="hu-HU" dirty="0"/>
              <a:t>.), </a:t>
            </a:r>
            <a:r>
              <a:rPr lang="hu-HU" i="1" dirty="0" err="1"/>
              <a:t>Handbook</a:t>
            </a:r>
            <a:r>
              <a:rPr lang="hu-HU" i="1" dirty="0"/>
              <a:t> of TESOL </a:t>
            </a:r>
            <a:r>
              <a:rPr lang="hu-HU" i="1" dirty="0" err="1"/>
              <a:t>in</a:t>
            </a:r>
            <a:r>
              <a:rPr lang="hu-HU" i="1" dirty="0"/>
              <a:t> K-12</a:t>
            </a:r>
            <a:r>
              <a:rPr lang="hu-HU" dirty="0"/>
              <a:t>.</a:t>
            </a:r>
            <a:r>
              <a:rPr lang="hu-HU" i="1" dirty="0"/>
              <a:t> </a:t>
            </a:r>
            <a:r>
              <a:rPr lang="hu-HU" dirty="0" err="1"/>
              <a:t>Wiley</a:t>
            </a:r>
            <a:r>
              <a:rPr lang="hu-HU" dirty="0"/>
              <a:t>, </a:t>
            </a:r>
            <a:r>
              <a:rPr lang="hu-HU" dirty="0" err="1"/>
              <a:t>Malden</a:t>
            </a:r>
            <a:r>
              <a:rPr lang="hu-HU" dirty="0"/>
              <a:t>. 69-82</a:t>
            </a:r>
            <a:r>
              <a:rPr lang="hu-HU" i="1" dirty="0" smtClean="0"/>
              <a:t>.</a:t>
            </a:r>
            <a:endParaRPr lang="hu-HU" dirty="0"/>
          </a:p>
        </p:txBody>
      </p:sp>
    </p:spTree>
    <p:extLst>
      <p:ext uri="{BB962C8B-B14F-4D97-AF65-F5344CB8AC3E}">
        <p14:creationId xmlns:p14="http://schemas.microsoft.com/office/powerpoint/2010/main" val="263954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61515"/>
          </a:xfrm>
        </p:spPr>
        <p:txBody>
          <a:bodyPr>
            <a:normAutofit fontScale="90000"/>
          </a:bodyPr>
          <a:lstStyle/>
          <a:p>
            <a:r>
              <a:rPr lang="hu-HU" dirty="0" err="1" smtClean="0"/>
              <a:t>References</a:t>
            </a:r>
            <a:r>
              <a:rPr lang="hu-HU" dirty="0" smtClean="0"/>
              <a:t> II.</a:t>
            </a:r>
            <a:endParaRPr lang="hu-HU" dirty="0"/>
          </a:p>
        </p:txBody>
      </p:sp>
      <p:sp>
        <p:nvSpPr>
          <p:cNvPr id="3" name="Tartalom helye 2"/>
          <p:cNvSpPr>
            <a:spLocks noGrp="1"/>
          </p:cNvSpPr>
          <p:nvPr>
            <p:ph idx="1"/>
          </p:nvPr>
        </p:nvSpPr>
        <p:spPr>
          <a:xfrm>
            <a:off x="0" y="555526"/>
            <a:ext cx="9144000" cy="4587973"/>
          </a:xfrm>
        </p:spPr>
        <p:txBody>
          <a:bodyPr>
            <a:normAutofit fontScale="40000" lnSpcReduction="20000"/>
          </a:bodyPr>
          <a:lstStyle/>
          <a:p>
            <a:r>
              <a:rPr lang="hu-HU" dirty="0" err="1"/>
              <a:t>Leppänen</a:t>
            </a:r>
            <a:r>
              <a:rPr lang="hu-HU" dirty="0"/>
              <a:t>, </a:t>
            </a:r>
            <a:r>
              <a:rPr lang="hu-HU" dirty="0" err="1"/>
              <a:t>Sirpa</a:t>
            </a:r>
            <a:r>
              <a:rPr lang="hu-HU" dirty="0"/>
              <a:t> – Samu </a:t>
            </a:r>
            <a:r>
              <a:rPr lang="hu-HU" dirty="0" err="1"/>
              <a:t>Kytölä</a:t>
            </a:r>
            <a:r>
              <a:rPr lang="hu-HU" dirty="0"/>
              <a:t> 2017. </a:t>
            </a:r>
            <a:r>
              <a:rPr lang="hu-HU" dirty="0" err="1"/>
              <a:t>Investigating</a:t>
            </a:r>
            <a:r>
              <a:rPr lang="hu-HU" dirty="0"/>
              <a:t> </a:t>
            </a:r>
            <a:r>
              <a:rPr lang="hu-HU" dirty="0" err="1"/>
              <a:t>multilingualism</a:t>
            </a:r>
            <a:r>
              <a:rPr lang="hu-HU" dirty="0"/>
              <a:t> and </a:t>
            </a:r>
            <a:r>
              <a:rPr lang="hu-HU" dirty="0" err="1"/>
              <a:t>multisemioticity</a:t>
            </a:r>
            <a:r>
              <a:rPr lang="hu-HU" dirty="0"/>
              <a:t> </a:t>
            </a:r>
            <a:r>
              <a:rPr lang="hu-HU" dirty="0" err="1"/>
              <a:t>as</a:t>
            </a:r>
            <a:r>
              <a:rPr lang="hu-HU" dirty="0"/>
              <a:t> </a:t>
            </a:r>
            <a:r>
              <a:rPr lang="hu-HU" dirty="0" err="1"/>
              <a:t>communicative</a:t>
            </a:r>
            <a:r>
              <a:rPr lang="hu-HU" dirty="0"/>
              <a:t> </a:t>
            </a:r>
            <a:r>
              <a:rPr lang="hu-HU" dirty="0" err="1"/>
              <a:t>resources</a:t>
            </a:r>
            <a:r>
              <a:rPr lang="hu-HU" dirty="0"/>
              <a:t> </a:t>
            </a:r>
            <a:r>
              <a:rPr lang="hu-HU" dirty="0" err="1"/>
              <a:t>in</a:t>
            </a:r>
            <a:r>
              <a:rPr lang="hu-HU" dirty="0"/>
              <a:t> </a:t>
            </a:r>
            <a:r>
              <a:rPr lang="hu-HU" dirty="0" err="1"/>
              <a:t>social</a:t>
            </a:r>
            <a:r>
              <a:rPr lang="hu-HU" dirty="0"/>
              <a:t> </a:t>
            </a:r>
            <a:r>
              <a:rPr lang="hu-HU" dirty="0" err="1"/>
              <a:t>media</a:t>
            </a:r>
            <a:r>
              <a:rPr lang="hu-HU" dirty="0"/>
              <a:t>. </a:t>
            </a:r>
            <a:r>
              <a:rPr lang="hu-HU" dirty="0" err="1"/>
              <a:t>In</a:t>
            </a:r>
            <a:r>
              <a:rPr lang="hu-HU" dirty="0"/>
              <a:t> Marilyn Martin-Jones – </a:t>
            </a:r>
            <a:r>
              <a:rPr lang="hu-HU" dirty="0" err="1"/>
              <a:t>Deirdre</a:t>
            </a:r>
            <a:r>
              <a:rPr lang="hu-HU" dirty="0"/>
              <a:t> Martin (</a:t>
            </a:r>
            <a:r>
              <a:rPr lang="hu-HU" dirty="0" err="1"/>
              <a:t>ed</a:t>
            </a:r>
            <a:r>
              <a:rPr lang="hu-HU" dirty="0"/>
              <a:t>.). </a:t>
            </a:r>
            <a:r>
              <a:rPr lang="hu-HU" i="1" dirty="0" err="1"/>
              <a:t>Researching</a:t>
            </a:r>
            <a:r>
              <a:rPr lang="hu-HU" i="1" dirty="0"/>
              <a:t> </a:t>
            </a:r>
            <a:r>
              <a:rPr lang="hu-HU" i="1" dirty="0" err="1"/>
              <a:t>Multilingualism</a:t>
            </a:r>
            <a:r>
              <a:rPr lang="hu-HU" i="1" dirty="0"/>
              <a:t>. </a:t>
            </a:r>
            <a:r>
              <a:rPr lang="hu-HU" i="1" dirty="0" err="1"/>
              <a:t>Critical</a:t>
            </a:r>
            <a:r>
              <a:rPr lang="hu-HU" i="1" dirty="0"/>
              <a:t> and </a:t>
            </a:r>
            <a:r>
              <a:rPr lang="hu-HU" i="1" dirty="0" err="1"/>
              <a:t>ethnographic</a:t>
            </a:r>
            <a:r>
              <a:rPr lang="hu-HU" i="1" dirty="0"/>
              <a:t> </a:t>
            </a:r>
            <a:r>
              <a:rPr lang="hu-HU" i="1" dirty="0" err="1"/>
              <a:t>perspectives</a:t>
            </a:r>
            <a:r>
              <a:rPr lang="hu-HU" dirty="0"/>
              <a:t>. </a:t>
            </a:r>
            <a:r>
              <a:rPr lang="hu-HU" dirty="0" err="1"/>
              <a:t>Routledge</a:t>
            </a:r>
            <a:r>
              <a:rPr lang="hu-HU" dirty="0"/>
              <a:t>, New York–London. 155-171.</a:t>
            </a:r>
          </a:p>
          <a:p>
            <a:r>
              <a:rPr lang="hu-HU" dirty="0" smtClean="0"/>
              <a:t>MacSwan</a:t>
            </a:r>
            <a:r>
              <a:rPr lang="hu-HU" dirty="0"/>
              <a:t>, </a:t>
            </a:r>
            <a:r>
              <a:rPr lang="hu-HU" dirty="0" err="1"/>
              <a:t>Jeff</a:t>
            </a:r>
            <a:r>
              <a:rPr lang="hu-HU" dirty="0"/>
              <a:t> 2017. A </a:t>
            </a:r>
            <a:r>
              <a:rPr lang="hu-HU" dirty="0" err="1"/>
              <a:t>Multilingual</a:t>
            </a:r>
            <a:r>
              <a:rPr lang="hu-HU" dirty="0"/>
              <a:t> </a:t>
            </a:r>
            <a:r>
              <a:rPr lang="hu-HU" dirty="0" err="1"/>
              <a:t>Perspective</a:t>
            </a:r>
            <a:r>
              <a:rPr lang="hu-HU" dirty="0"/>
              <a:t> </a:t>
            </a:r>
            <a:r>
              <a:rPr lang="hu-HU" dirty="0" err="1"/>
              <a:t>on</a:t>
            </a:r>
            <a:r>
              <a:rPr lang="hu-HU" dirty="0"/>
              <a:t> Translanguaging. </a:t>
            </a:r>
            <a:r>
              <a:rPr lang="hu-HU" i="1" dirty="0"/>
              <a:t>American </a:t>
            </a:r>
            <a:r>
              <a:rPr lang="hu-HU" i="1" dirty="0" err="1"/>
              <a:t>Educational</a:t>
            </a:r>
            <a:r>
              <a:rPr lang="hu-HU" i="1" dirty="0"/>
              <a:t> Research Journal</a:t>
            </a:r>
            <a:r>
              <a:rPr lang="hu-HU" dirty="0"/>
              <a:t> 54(1). 167–201.</a:t>
            </a:r>
          </a:p>
          <a:p>
            <a:r>
              <a:rPr lang="hu-HU" dirty="0" err="1"/>
              <a:t>Makoni</a:t>
            </a:r>
            <a:r>
              <a:rPr lang="hu-HU" dirty="0"/>
              <a:t>, </a:t>
            </a:r>
            <a:r>
              <a:rPr lang="hu-HU" dirty="0" err="1"/>
              <a:t>Sinfree</a:t>
            </a:r>
            <a:r>
              <a:rPr lang="hu-HU" dirty="0"/>
              <a:t> – </a:t>
            </a:r>
            <a:r>
              <a:rPr lang="hu-HU" dirty="0" err="1"/>
              <a:t>Pennycook</a:t>
            </a:r>
            <a:r>
              <a:rPr lang="hu-HU" dirty="0"/>
              <a:t>, </a:t>
            </a:r>
            <a:r>
              <a:rPr lang="hu-HU" dirty="0" err="1"/>
              <a:t>Alastair</a:t>
            </a:r>
            <a:r>
              <a:rPr lang="hu-HU" dirty="0"/>
              <a:t> 2006. </a:t>
            </a:r>
            <a:r>
              <a:rPr lang="hu-HU" dirty="0" err="1"/>
              <a:t>Disinventing</a:t>
            </a:r>
            <a:r>
              <a:rPr lang="hu-HU" dirty="0"/>
              <a:t> and </a:t>
            </a:r>
            <a:r>
              <a:rPr lang="hu-HU" dirty="0" err="1"/>
              <a:t>Reconstituting</a:t>
            </a:r>
            <a:r>
              <a:rPr lang="hu-HU" dirty="0"/>
              <a:t> </a:t>
            </a:r>
            <a:r>
              <a:rPr lang="hu-HU" dirty="0" err="1"/>
              <a:t>Languages</a:t>
            </a:r>
            <a:r>
              <a:rPr lang="hu-HU" dirty="0"/>
              <a:t>. </a:t>
            </a:r>
            <a:r>
              <a:rPr lang="hu-HU" dirty="0" err="1"/>
              <a:t>In</a:t>
            </a:r>
            <a:r>
              <a:rPr lang="hu-HU" dirty="0"/>
              <a:t>: </a:t>
            </a:r>
            <a:r>
              <a:rPr lang="hu-HU" dirty="0" err="1"/>
              <a:t>Makoni</a:t>
            </a:r>
            <a:r>
              <a:rPr lang="hu-HU" dirty="0"/>
              <a:t>, </a:t>
            </a:r>
            <a:r>
              <a:rPr lang="hu-HU" dirty="0" err="1"/>
              <a:t>Sinfree</a:t>
            </a:r>
            <a:r>
              <a:rPr lang="hu-HU" dirty="0"/>
              <a:t> – </a:t>
            </a:r>
            <a:r>
              <a:rPr lang="hu-HU" dirty="0" err="1"/>
              <a:t>Pennycook</a:t>
            </a:r>
            <a:r>
              <a:rPr lang="hu-HU" dirty="0"/>
              <a:t>, </a:t>
            </a:r>
            <a:r>
              <a:rPr lang="hu-HU" dirty="0" err="1"/>
              <a:t>Alastair</a:t>
            </a:r>
            <a:r>
              <a:rPr lang="hu-HU" dirty="0"/>
              <a:t> (</a:t>
            </a:r>
            <a:r>
              <a:rPr lang="hu-HU" dirty="0" err="1"/>
              <a:t>ed</a:t>
            </a:r>
            <a:r>
              <a:rPr lang="hu-HU" dirty="0"/>
              <a:t>.) </a:t>
            </a:r>
            <a:r>
              <a:rPr lang="hu-HU" i="1" dirty="0" err="1"/>
              <a:t>Disinventing</a:t>
            </a:r>
            <a:r>
              <a:rPr lang="hu-HU" i="1" dirty="0"/>
              <a:t> and </a:t>
            </a:r>
            <a:r>
              <a:rPr lang="hu-HU" i="1" dirty="0" err="1"/>
              <a:t>Reconstituting</a:t>
            </a:r>
            <a:r>
              <a:rPr lang="hu-HU" i="1" dirty="0"/>
              <a:t> </a:t>
            </a:r>
            <a:r>
              <a:rPr lang="hu-HU" i="1" dirty="0" err="1"/>
              <a:t>Languages</a:t>
            </a:r>
            <a:r>
              <a:rPr lang="hu-HU" dirty="0"/>
              <a:t>. </a:t>
            </a:r>
            <a:r>
              <a:rPr lang="hu-HU" dirty="0" err="1"/>
              <a:t>Clevedon</a:t>
            </a:r>
            <a:r>
              <a:rPr lang="hu-HU" dirty="0"/>
              <a:t>, </a:t>
            </a:r>
            <a:r>
              <a:rPr lang="hu-HU" dirty="0" err="1"/>
              <a:t>Multilingual</a:t>
            </a:r>
            <a:r>
              <a:rPr lang="hu-HU" dirty="0"/>
              <a:t> </a:t>
            </a:r>
            <a:r>
              <a:rPr lang="hu-HU" dirty="0" err="1"/>
              <a:t>Matters</a:t>
            </a:r>
            <a:r>
              <a:rPr lang="hu-HU" dirty="0"/>
              <a:t>. 1–41.</a:t>
            </a:r>
          </a:p>
          <a:p>
            <a:r>
              <a:rPr lang="de-DE" dirty="0"/>
              <a:t>Milani, Tommaso M. – </a:t>
            </a:r>
            <a:r>
              <a:rPr lang="de-DE" dirty="0" err="1"/>
              <a:t>Erez</a:t>
            </a:r>
            <a:r>
              <a:rPr lang="de-DE" dirty="0"/>
              <a:t> Levon 2016. </a:t>
            </a:r>
            <a:r>
              <a:rPr lang="en-US" dirty="0"/>
              <a:t>Sexing diversity: Linguistic landscapes of </a:t>
            </a:r>
            <a:r>
              <a:rPr lang="en-US" dirty="0" err="1"/>
              <a:t>homonationalism</a:t>
            </a:r>
            <a:r>
              <a:rPr lang="en-US" dirty="0"/>
              <a:t>. </a:t>
            </a:r>
            <a:r>
              <a:rPr lang="en-US" i="1" dirty="0"/>
              <a:t>Language &amp; Communication</a:t>
            </a:r>
            <a:r>
              <a:rPr lang="en-US" dirty="0"/>
              <a:t> 51. 69</a:t>
            </a:r>
            <a:r>
              <a:rPr lang="hu-HU" dirty="0"/>
              <a:t>–</a:t>
            </a:r>
            <a:r>
              <a:rPr lang="en-US" dirty="0"/>
              <a:t>86.</a:t>
            </a:r>
            <a:endParaRPr lang="hu-HU" dirty="0"/>
          </a:p>
          <a:p>
            <a:r>
              <a:rPr lang="en-US" dirty="0" err="1"/>
              <a:t>Paulescu</a:t>
            </a:r>
            <a:r>
              <a:rPr lang="en-US" dirty="0"/>
              <a:t>, </a:t>
            </a:r>
            <a:r>
              <a:rPr lang="en-US" dirty="0" err="1"/>
              <a:t>Eraldo</a:t>
            </a:r>
            <a:r>
              <a:rPr lang="en-US" dirty="0"/>
              <a:t> et al. 2000. A cultural effect on brain function. </a:t>
            </a:r>
            <a:r>
              <a:rPr lang="en-US" i="1" dirty="0"/>
              <a:t>Nature Neuroscience</a:t>
            </a:r>
            <a:r>
              <a:rPr lang="en-US" dirty="0"/>
              <a:t> 3. 91–96. </a:t>
            </a:r>
            <a:endParaRPr lang="hu-HU" dirty="0"/>
          </a:p>
          <a:p>
            <a:r>
              <a:rPr lang="en-US" dirty="0" err="1"/>
              <a:t>Pietikäinen</a:t>
            </a:r>
            <a:r>
              <a:rPr lang="en-US" dirty="0"/>
              <a:t>, Sari 2015. Multilingual dynamics in </a:t>
            </a:r>
            <a:r>
              <a:rPr lang="en-US" dirty="0" err="1"/>
              <a:t>Sámiland</a:t>
            </a:r>
            <a:r>
              <a:rPr lang="en-US" dirty="0"/>
              <a:t>: Rhizomatic discourses on changing language. International Journal of Bilingualism 19(2). 206</a:t>
            </a:r>
            <a:r>
              <a:rPr lang="hu-HU" dirty="0"/>
              <a:t>–</a:t>
            </a:r>
            <a:r>
              <a:rPr lang="en-US" dirty="0"/>
              <a:t>225.</a:t>
            </a:r>
            <a:endParaRPr lang="hu-HU" dirty="0"/>
          </a:p>
          <a:p>
            <a:r>
              <a:rPr lang="hu-HU" dirty="0" err="1"/>
              <a:t>Pielke</a:t>
            </a:r>
            <a:r>
              <a:rPr lang="hu-HU" dirty="0"/>
              <a:t>, Roger A. 2007. </a:t>
            </a:r>
            <a:r>
              <a:rPr lang="hu-HU" i="1" dirty="0"/>
              <a:t>The honest </a:t>
            </a:r>
            <a:r>
              <a:rPr lang="hu-HU" i="1" dirty="0" err="1"/>
              <a:t>broker</a:t>
            </a:r>
            <a:r>
              <a:rPr lang="hu-HU" dirty="0"/>
              <a:t>. Cambridge, </a:t>
            </a:r>
            <a:r>
              <a:rPr lang="hu-HU" dirty="0" err="1"/>
              <a:t>Cambridge</a:t>
            </a:r>
            <a:r>
              <a:rPr lang="hu-HU" dirty="0"/>
              <a:t> University Press.</a:t>
            </a:r>
          </a:p>
          <a:p>
            <a:pPr lvl="0"/>
            <a:r>
              <a:rPr lang="en-GB" dirty="0"/>
              <a:t>Poza, Luis 2017. Translanguaging: Definitions, implications, and further </a:t>
            </a:r>
            <a:r>
              <a:rPr lang="en-GB" dirty="0" err="1"/>
              <a:t>neeeds</a:t>
            </a:r>
            <a:r>
              <a:rPr lang="en-GB" dirty="0"/>
              <a:t> in burgeoning inquiry. </a:t>
            </a:r>
            <a:r>
              <a:rPr lang="en-GB" i="1" dirty="0"/>
              <a:t>Berkeley Review of Education</a:t>
            </a:r>
            <a:r>
              <a:rPr lang="en-GB" dirty="0"/>
              <a:t> 6(2). 101-128.</a:t>
            </a:r>
            <a:endParaRPr lang="hu-HU" dirty="0"/>
          </a:p>
          <a:p>
            <a:r>
              <a:rPr lang="hu-HU" dirty="0" err="1"/>
              <a:t>Prinsloo</a:t>
            </a:r>
            <a:r>
              <a:rPr lang="hu-HU" dirty="0"/>
              <a:t>, </a:t>
            </a:r>
            <a:r>
              <a:rPr lang="hu-HU" dirty="0" err="1"/>
              <a:t>Mastin</a:t>
            </a:r>
            <a:r>
              <a:rPr lang="hu-HU" dirty="0"/>
              <a:t> – </a:t>
            </a:r>
            <a:r>
              <a:rPr lang="hu-HU" dirty="0" err="1"/>
              <a:t>Lara-Stephanie</a:t>
            </a:r>
            <a:r>
              <a:rPr lang="hu-HU" dirty="0"/>
              <a:t> </a:t>
            </a:r>
            <a:r>
              <a:rPr lang="hu-HU" dirty="0" err="1"/>
              <a:t>Krause</a:t>
            </a:r>
            <a:r>
              <a:rPr lang="hu-HU" dirty="0"/>
              <a:t> 2019. Translanguaging, </a:t>
            </a:r>
            <a:r>
              <a:rPr lang="hu-HU" dirty="0" err="1"/>
              <a:t>place</a:t>
            </a:r>
            <a:r>
              <a:rPr lang="hu-HU" dirty="0"/>
              <a:t> and </a:t>
            </a:r>
            <a:r>
              <a:rPr lang="hu-HU" dirty="0" err="1"/>
              <a:t>complexity</a:t>
            </a:r>
            <a:r>
              <a:rPr lang="hu-HU" dirty="0"/>
              <a:t>. </a:t>
            </a:r>
            <a:r>
              <a:rPr lang="hu-HU" i="1" dirty="0" err="1"/>
              <a:t>Language</a:t>
            </a:r>
            <a:r>
              <a:rPr lang="hu-HU" i="1" dirty="0"/>
              <a:t> and Education</a:t>
            </a:r>
            <a:r>
              <a:rPr lang="hu-HU" dirty="0"/>
              <a:t> 33(2). 159–173.</a:t>
            </a:r>
          </a:p>
          <a:p>
            <a:r>
              <a:rPr lang="hu-HU" dirty="0"/>
              <a:t>Otheguy, Ricardo – </a:t>
            </a:r>
            <a:r>
              <a:rPr lang="hu-HU" dirty="0" err="1"/>
              <a:t>Ofelia</a:t>
            </a:r>
            <a:r>
              <a:rPr lang="hu-HU" dirty="0"/>
              <a:t> García – Wallis </a:t>
            </a:r>
            <a:r>
              <a:rPr lang="hu-HU" dirty="0" err="1"/>
              <a:t>Reid</a:t>
            </a:r>
            <a:r>
              <a:rPr lang="hu-HU" dirty="0"/>
              <a:t> 2015. </a:t>
            </a:r>
            <a:r>
              <a:rPr lang="hu-HU" dirty="0" err="1"/>
              <a:t>Clarifying</a:t>
            </a:r>
            <a:r>
              <a:rPr lang="hu-HU" dirty="0"/>
              <a:t> translanguaging and </a:t>
            </a:r>
            <a:r>
              <a:rPr lang="hu-HU" dirty="0" err="1"/>
              <a:t>deconstructing</a:t>
            </a:r>
            <a:r>
              <a:rPr lang="hu-HU" dirty="0"/>
              <a:t> </a:t>
            </a:r>
            <a:r>
              <a:rPr lang="hu-HU" dirty="0" err="1"/>
              <a:t>named</a:t>
            </a:r>
            <a:r>
              <a:rPr lang="hu-HU" dirty="0"/>
              <a:t> </a:t>
            </a:r>
            <a:r>
              <a:rPr lang="hu-HU" dirty="0" err="1"/>
              <a:t>languages</a:t>
            </a:r>
            <a:r>
              <a:rPr lang="hu-HU" dirty="0"/>
              <a:t>: A </a:t>
            </a:r>
            <a:r>
              <a:rPr lang="hu-HU" dirty="0" err="1"/>
              <a:t>perspective</a:t>
            </a:r>
            <a:r>
              <a:rPr lang="hu-HU" dirty="0"/>
              <a:t> </a:t>
            </a:r>
            <a:r>
              <a:rPr lang="hu-HU" dirty="0" err="1"/>
              <a:t>from</a:t>
            </a:r>
            <a:r>
              <a:rPr lang="hu-HU" dirty="0"/>
              <a:t> </a:t>
            </a:r>
            <a:r>
              <a:rPr lang="hu-HU" dirty="0" err="1"/>
              <a:t>linguistics</a:t>
            </a:r>
            <a:r>
              <a:rPr lang="hu-HU" dirty="0"/>
              <a:t>. </a:t>
            </a:r>
            <a:r>
              <a:rPr lang="hu-HU" i="1" dirty="0" err="1"/>
              <a:t>Applied</a:t>
            </a:r>
            <a:r>
              <a:rPr lang="hu-HU" i="1" dirty="0"/>
              <a:t> </a:t>
            </a:r>
            <a:r>
              <a:rPr lang="hu-HU" i="1" dirty="0" err="1"/>
              <a:t>Linguistics</a:t>
            </a:r>
            <a:r>
              <a:rPr lang="hu-HU" i="1" dirty="0"/>
              <a:t> </a:t>
            </a:r>
            <a:r>
              <a:rPr lang="hu-HU" i="1" dirty="0" err="1"/>
              <a:t>Review</a:t>
            </a:r>
            <a:r>
              <a:rPr lang="hu-HU" dirty="0"/>
              <a:t> 6(3). 281-307.</a:t>
            </a:r>
          </a:p>
          <a:p>
            <a:pPr lvl="0"/>
            <a:r>
              <a:rPr lang="hu-HU" dirty="0" err="1"/>
              <a:t>Vogel</a:t>
            </a:r>
            <a:r>
              <a:rPr lang="hu-HU" dirty="0"/>
              <a:t>, </a:t>
            </a:r>
            <a:r>
              <a:rPr lang="hu-HU" dirty="0" err="1"/>
              <a:t>Sarah</a:t>
            </a:r>
            <a:r>
              <a:rPr lang="hu-HU" dirty="0"/>
              <a:t> – García </a:t>
            </a:r>
            <a:r>
              <a:rPr lang="hu-HU" dirty="0" err="1"/>
              <a:t>Ofelia</a:t>
            </a:r>
            <a:r>
              <a:rPr lang="hu-HU" dirty="0"/>
              <a:t> 2017. Translanguaging. </a:t>
            </a:r>
            <a:r>
              <a:rPr lang="hu-HU" dirty="0" err="1"/>
              <a:t>In</a:t>
            </a:r>
            <a:r>
              <a:rPr lang="hu-HU" dirty="0"/>
              <a:t>: </a:t>
            </a:r>
            <a:r>
              <a:rPr lang="hu-HU" dirty="0" err="1"/>
              <a:t>Noblit</a:t>
            </a:r>
            <a:r>
              <a:rPr lang="hu-HU" dirty="0"/>
              <a:t>, George W. (</a:t>
            </a:r>
            <a:r>
              <a:rPr lang="hu-HU" dirty="0" err="1"/>
              <a:t>ed</a:t>
            </a:r>
            <a:r>
              <a:rPr lang="hu-HU" dirty="0"/>
              <a:t>.) Oxford Research </a:t>
            </a:r>
            <a:r>
              <a:rPr lang="hu-HU" dirty="0" err="1"/>
              <a:t>Encyclopedia</a:t>
            </a:r>
            <a:r>
              <a:rPr lang="hu-HU" dirty="0"/>
              <a:t> of Education. Oxford University Press. Oxford.</a:t>
            </a:r>
          </a:p>
          <a:p>
            <a:r>
              <a:rPr lang="hu-HU" dirty="0" err="1"/>
              <a:t>Vogel</a:t>
            </a:r>
            <a:r>
              <a:rPr lang="hu-HU" dirty="0"/>
              <a:t>, </a:t>
            </a:r>
            <a:r>
              <a:rPr lang="hu-HU" dirty="0" err="1"/>
              <a:t>Sarah</a:t>
            </a:r>
            <a:r>
              <a:rPr lang="hu-HU" dirty="0"/>
              <a:t> – </a:t>
            </a:r>
            <a:r>
              <a:rPr lang="hu-HU" dirty="0" err="1"/>
              <a:t>Ofelia</a:t>
            </a:r>
            <a:r>
              <a:rPr lang="hu-HU" dirty="0"/>
              <a:t> García 2017. Translanguaging. </a:t>
            </a:r>
            <a:r>
              <a:rPr lang="hu-HU" dirty="0" err="1"/>
              <a:t>In</a:t>
            </a:r>
            <a:r>
              <a:rPr lang="hu-HU" dirty="0"/>
              <a:t> George W. </a:t>
            </a:r>
            <a:r>
              <a:rPr lang="hu-HU" dirty="0" err="1"/>
              <a:t>Noblit</a:t>
            </a:r>
            <a:r>
              <a:rPr lang="hu-HU" dirty="0"/>
              <a:t> (</a:t>
            </a:r>
            <a:r>
              <a:rPr lang="hu-HU" dirty="0" err="1"/>
              <a:t>ed</a:t>
            </a:r>
            <a:r>
              <a:rPr lang="hu-HU" dirty="0"/>
              <a:t>.). </a:t>
            </a:r>
            <a:r>
              <a:rPr lang="hu-HU" i="1" dirty="0"/>
              <a:t>Oxford Research </a:t>
            </a:r>
            <a:r>
              <a:rPr lang="hu-HU" i="1" dirty="0" err="1"/>
              <a:t>Encyclopedia</a:t>
            </a:r>
            <a:r>
              <a:rPr lang="hu-HU" i="1" dirty="0"/>
              <a:t> of Education</a:t>
            </a:r>
            <a:r>
              <a:rPr lang="hu-HU" dirty="0"/>
              <a:t>. Oxford University Press, Oxford.</a:t>
            </a:r>
          </a:p>
          <a:p>
            <a:pPr lvl="0"/>
            <a:r>
              <a:rPr lang="en-GB" dirty="0"/>
              <a:t>Williams, Cen. 1994. </a:t>
            </a:r>
            <a:r>
              <a:rPr lang="en-GB" i="1" dirty="0" err="1"/>
              <a:t>Arfarniad</a:t>
            </a:r>
            <a:r>
              <a:rPr lang="en-GB" i="1" dirty="0"/>
              <a:t> o </a:t>
            </a:r>
            <a:r>
              <a:rPr lang="en-GB" i="1" dirty="0" err="1"/>
              <a:t>Ddulliau</a:t>
            </a:r>
            <a:r>
              <a:rPr lang="en-GB" i="1" dirty="0"/>
              <a:t> </a:t>
            </a:r>
            <a:r>
              <a:rPr lang="en-GB" i="1" dirty="0" err="1"/>
              <a:t>Dysgu</a:t>
            </a:r>
            <a:r>
              <a:rPr lang="en-GB" i="1" dirty="0"/>
              <a:t> ac </a:t>
            </a:r>
            <a:r>
              <a:rPr lang="en-GB" i="1" dirty="0" err="1"/>
              <a:t>Addysgu</a:t>
            </a:r>
            <a:r>
              <a:rPr lang="en-GB" i="1" dirty="0"/>
              <a:t> </a:t>
            </a:r>
            <a:r>
              <a:rPr lang="en-GB" i="1" dirty="0" err="1"/>
              <a:t>yng</a:t>
            </a:r>
            <a:r>
              <a:rPr lang="en-GB" i="1" dirty="0"/>
              <a:t> </a:t>
            </a:r>
            <a:r>
              <a:rPr lang="en-GB" i="1" dirty="0" err="1"/>
              <a:t>Nghyd-destun</a:t>
            </a:r>
            <a:r>
              <a:rPr lang="en-GB" i="1" dirty="0"/>
              <a:t> </a:t>
            </a:r>
            <a:r>
              <a:rPr lang="en-GB" i="1" dirty="0" err="1"/>
              <a:t>Addysg</a:t>
            </a:r>
            <a:r>
              <a:rPr lang="en-GB" i="1" dirty="0"/>
              <a:t> </a:t>
            </a:r>
            <a:r>
              <a:rPr lang="en-GB" i="1" dirty="0" err="1"/>
              <a:t>Uwchradd</a:t>
            </a:r>
            <a:r>
              <a:rPr lang="en-GB" i="1" dirty="0"/>
              <a:t> </a:t>
            </a:r>
            <a:r>
              <a:rPr lang="en-GB" i="1" dirty="0" err="1"/>
              <a:t>Ddwyieithog</a:t>
            </a:r>
            <a:r>
              <a:rPr lang="en-GB" dirty="0"/>
              <a:t> [An evaluation of teaching and learning methods in the context of bilingual secondary education]. Unpublished doctoral thesis. Bangor: University of Wales.</a:t>
            </a:r>
            <a:endParaRPr lang="hu-HU" dirty="0"/>
          </a:p>
          <a:p>
            <a:r>
              <a:rPr lang="en-GB" dirty="0"/>
              <a:t>Wei 2018. Translanguaging as a practical theory of language. </a:t>
            </a:r>
            <a:r>
              <a:rPr lang="en-GB" i="1" dirty="0"/>
              <a:t>Applied Linguistics</a:t>
            </a:r>
            <a:r>
              <a:rPr lang="en-GB" dirty="0"/>
              <a:t> 39. 9–30.</a:t>
            </a:r>
            <a:endParaRPr lang="hu-HU" dirty="0"/>
          </a:p>
          <a:p>
            <a:pPr lvl="0"/>
            <a:endParaRPr lang="hu-HU" dirty="0"/>
          </a:p>
          <a:p>
            <a:endParaRPr lang="hu-HU" dirty="0"/>
          </a:p>
        </p:txBody>
      </p:sp>
    </p:spTree>
    <p:extLst>
      <p:ext uri="{BB962C8B-B14F-4D97-AF65-F5344CB8AC3E}">
        <p14:creationId xmlns:p14="http://schemas.microsoft.com/office/powerpoint/2010/main" val="395197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27534"/>
            <a:ext cx="9144000" cy="857250"/>
          </a:xfrm>
        </p:spPr>
        <p:txBody>
          <a:bodyPr>
            <a:normAutofit fontScale="90000"/>
          </a:bodyPr>
          <a:lstStyle/>
          <a:p>
            <a:r>
              <a:rPr lang="en-GB" sz="3300" dirty="0"/>
              <a:t>The </a:t>
            </a:r>
            <a:r>
              <a:rPr lang="en-GB" sz="3300" dirty="0" smtClean="0"/>
              <a:t>term</a:t>
            </a:r>
            <a:r>
              <a:rPr lang="hu-HU" sz="3300" dirty="0" smtClean="0"/>
              <a:t> </a:t>
            </a:r>
            <a:r>
              <a:rPr lang="hu-HU" sz="3300" dirty="0" err="1" smtClean="0"/>
              <a:t>Rhizome</a:t>
            </a:r>
            <a:r>
              <a:rPr lang="en-GB" sz="3300" dirty="0" smtClean="0"/>
              <a:t>, </a:t>
            </a:r>
            <a:r>
              <a:rPr lang="en-GB" sz="3300" dirty="0"/>
              <a:t>borrowed from biology, originally labels root systems of grasses and other plants</a:t>
            </a:r>
            <a:r>
              <a:rPr lang="hu-HU" sz="3300" dirty="0"/>
              <a:t>: t</a:t>
            </a:r>
            <a:r>
              <a:rPr lang="en-GB" sz="3300" dirty="0" err="1"/>
              <a:t>hese</a:t>
            </a:r>
            <a:r>
              <a:rPr lang="en-GB" sz="3300" dirty="0"/>
              <a:t> systems do not have an isolated and</a:t>
            </a:r>
            <a:r>
              <a:rPr lang="en-GB" dirty="0"/>
              <a:t> </a:t>
            </a:r>
            <a:r>
              <a:rPr lang="en-GB" sz="3300" dirty="0"/>
              <a:t>unequivocal pivot</a:t>
            </a:r>
            <a:r>
              <a:rPr lang="hu-HU" sz="3300" dirty="0"/>
              <a:t/>
            </a:r>
            <a:br>
              <a:rPr lang="hu-HU" sz="3300" dirty="0"/>
            </a:br>
            <a:endParaRPr lang="hu-HU" sz="33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722180"/>
            <a:ext cx="5089155"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02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23478"/>
            <a:ext cx="8928992" cy="555526"/>
          </a:xfrm>
        </p:spPr>
        <p:txBody>
          <a:bodyPr>
            <a:normAutofit fontScale="90000"/>
          </a:bodyPr>
          <a:lstStyle/>
          <a:p>
            <a:r>
              <a:rPr lang="hu-HU" sz="2000" dirty="0"/>
              <a:t>R</a:t>
            </a:r>
            <a:r>
              <a:rPr lang="en-GB" sz="2000" dirty="0" err="1"/>
              <a:t>hizome</a:t>
            </a:r>
            <a:r>
              <a:rPr lang="hu-HU" sz="2000" dirty="0"/>
              <a:t> </a:t>
            </a:r>
            <a:r>
              <a:rPr lang="en-GB" sz="2000" dirty="0"/>
              <a:t>is a metaphor for the overall operation of human cognition and thinking, including language issues</a:t>
            </a:r>
            <a:r>
              <a:rPr lang="hu-HU" sz="2000" dirty="0"/>
              <a:t> </a:t>
            </a:r>
            <a:r>
              <a:rPr lang="hu-HU" sz="2000" dirty="0" smtClean="0"/>
              <a:t>(</a:t>
            </a:r>
            <a:r>
              <a:rPr lang="en-GB" sz="2000" dirty="0" err="1" smtClean="0"/>
              <a:t>Deleuze</a:t>
            </a:r>
            <a:r>
              <a:rPr lang="en-GB" sz="2000" dirty="0" smtClean="0"/>
              <a:t> </a:t>
            </a:r>
            <a:r>
              <a:rPr lang="en-GB" sz="2000" dirty="0"/>
              <a:t>and </a:t>
            </a:r>
            <a:r>
              <a:rPr lang="en-GB" sz="2000" dirty="0" err="1"/>
              <a:t>Guattari</a:t>
            </a:r>
            <a:r>
              <a:rPr lang="hu-HU" sz="2000" dirty="0"/>
              <a:t> </a:t>
            </a:r>
            <a:r>
              <a:rPr lang="hu-HU" sz="2000" dirty="0" smtClean="0"/>
              <a:t>1987</a:t>
            </a:r>
            <a:r>
              <a:rPr lang="hu-HU" sz="2000" dirty="0"/>
              <a:t>)</a:t>
            </a:r>
            <a:r>
              <a:rPr lang="en-GB" sz="2000" dirty="0"/>
              <a:t>.</a:t>
            </a:r>
            <a:r>
              <a:rPr lang="hu-HU" sz="2000" dirty="0"/>
              <a:t/>
            </a:r>
            <a:br>
              <a:rPr lang="hu-HU" sz="2000" dirty="0"/>
            </a:br>
            <a:endParaRPr lang="hu-HU" sz="2000" dirty="0"/>
          </a:p>
        </p:txBody>
      </p:sp>
      <p:sp>
        <p:nvSpPr>
          <p:cNvPr id="3" name="Tartalom helye 2"/>
          <p:cNvSpPr>
            <a:spLocks noGrp="1"/>
          </p:cNvSpPr>
          <p:nvPr>
            <p:ph idx="1"/>
          </p:nvPr>
        </p:nvSpPr>
        <p:spPr>
          <a:xfrm>
            <a:off x="36512" y="627535"/>
            <a:ext cx="9144000" cy="4515966"/>
          </a:xfrm>
        </p:spPr>
        <p:txBody>
          <a:bodyPr>
            <a:normAutofit fontScale="55000" lnSpcReduction="20000"/>
          </a:bodyPr>
          <a:lstStyle/>
          <a:p>
            <a:endParaRPr lang="hu-HU" dirty="0" smtClean="0"/>
          </a:p>
          <a:p>
            <a:r>
              <a:rPr lang="en-GB" dirty="0" smtClean="0"/>
              <a:t>“</a:t>
            </a:r>
            <a:r>
              <a:rPr lang="en-GB" dirty="0"/>
              <a:t>certain approximate characteristics” of rhizomatic systems</a:t>
            </a:r>
            <a:r>
              <a:rPr lang="hu-HU" dirty="0"/>
              <a:t> (1987: 7–12):</a:t>
            </a:r>
          </a:p>
          <a:p>
            <a:pPr lvl="1"/>
            <a:r>
              <a:rPr lang="hu-HU" dirty="0"/>
              <a:t>C</a:t>
            </a:r>
            <a:r>
              <a:rPr lang="en-GB" dirty="0" err="1"/>
              <a:t>onnection</a:t>
            </a:r>
            <a:r>
              <a:rPr lang="en-GB" dirty="0"/>
              <a:t> and heterogeneity</a:t>
            </a:r>
            <a:r>
              <a:rPr lang="hu-HU" dirty="0"/>
              <a:t>:</a:t>
            </a:r>
            <a:r>
              <a:rPr lang="en-GB" dirty="0"/>
              <a:t> “any point of the rhizome can be connected to anything other, and must be”</a:t>
            </a:r>
            <a:endParaRPr lang="hu-HU" dirty="0"/>
          </a:p>
          <a:p>
            <a:pPr lvl="1"/>
            <a:r>
              <a:rPr lang="en-GB" dirty="0"/>
              <a:t>Multiplicity</a:t>
            </a:r>
            <a:r>
              <a:rPr lang="hu-HU" dirty="0"/>
              <a:t>:</a:t>
            </a:r>
            <a:r>
              <a:rPr lang="en-GB" dirty="0"/>
              <a:t> Rhizomes have “determinations, magnitudes, dimensions that cannot increase in number without the multiplicity changing in nature”</a:t>
            </a:r>
            <a:endParaRPr lang="hu-HU" dirty="0"/>
          </a:p>
          <a:p>
            <a:pPr lvl="1"/>
            <a:r>
              <a:rPr lang="hu-HU" dirty="0"/>
              <a:t>A</a:t>
            </a:r>
            <a:r>
              <a:rPr lang="en-GB" dirty="0"/>
              <a:t>signifying rupture</a:t>
            </a:r>
            <a:r>
              <a:rPr lang="hu-HU" dirty="0"/>
              <a:t>:</a:t>
            </a:r>
            <a:r>
              <a:rPr lang="en-GB" dirty="0"/>
              <a:t> “every rhizome contains lines of segmentarity according to which it is stratified, territorialized,</a:t>
            </a:r>
            <a:r>
              <a:rPr lang="hu-HU" dirty="0"/>
              <a:t>(…)</a:t>
            </a:r>
            <a:r>
              <a:rPr lang="en-GB" dirty="0"/>
              <a:t> as well as lines of deterritorialization down which it constantly flees“</a:t>
            </a:r>
            <a:endParaRPr lang="hu-HU" dirty="0"/>
          </a:p>
          <a:p>
            <a:pPr lvl="1"/>
            <a:r>
              <a:rPr lang="en-GB" dirty="0"/>
              <a:t>cartography and decalcomania</a:t>
            </a:r>
            <a:r>
              <a:rPr lang="hu-HU" dirty="0"/>
              <a:t>:</a:t>
            </a:r>
            <a:r>
              <a:rPr lang="en-GB" dirty="0"/>
              <a:t> </a:t>
            </a:r>
            <a:r>
              <a:rPr lang="hu-HU" dirty="0"/>
              <a:t>a</a:t>
            </a:r>
            <a:r>
              <a:rPr lang="en-GB" dirty="0"/>
              <a:t> rhizome is like a map because it is “entirely oriented toward an experimentation in contact with the real”, and is “open and connectable in all of its dimensions” </a:t>
            </a:r>
            <a:endParaRPr lang="hu-HU" dirty="0"/>
          </a:p>
          <a:p>
            <a:endParaRPr lang="hu-HU" dirty="0" smtClean="0"/>
          </a:p>
          <a:p>
            <a:r>
              <a:rPr lang="hu-HU" dirty="0" smtClean="0"/>
              <a:t>The </a:t>
            </a:r>
            <a:r>
              <a:rPr lang="hu-HU" dirty="0" err="1" smtClean="0"/>
              <a:t>rhizome-metaphor</a:t>
            </a:r>
            <a:r>
              <a:rPr lang="hu-HU" dirty="0" smtClean="0"/>
              <a:t> is a</a:t>
            </a:r>
            <a:r>
              <a:rPr lang="en-GB" dirty="0" smtClean="0"/>
              <a:t> </a:t>
            </a:r>
            <a:r>
              <a:rPr lang="en-GB" dirty="0"/>
              <a:t>source cropping up in recent years’ sociolinguistic </a:t>
            </a:r>
            <a:r>
              <a:rPr lang="en-GB" dirty="0" smtClean="0"/>
              <a:t>discussions</a:t>
            </a:r>
            <a:r>
              <a:rPr lang="hu-HU" dirty="0" smtClean="0"/>
              <a:t>:</a:t>
            </a:r>
          </a:p>
          <a:p>
            <a:pPr lvl="1"/>
            <a:r>
              <a:rPr lang="en-GB" dirty="0"/>
              <a:t>discourses around language practices and experiences (</a:t>
            </a:r>
            <a:r>
              <a:rPr lang="en-GB" dirty="0" err="1"/>
              <a:t>Pietikäinen</a:t>
            </a:r>
            <a:r>
              <a:rPr lang="en-GB" dirty="0"/>
              <a:t> </a:t>
            </a:r>
            <a:r>
              <a:rPr lang="en-GB" dirty="0" smtClean="0"/>
              <a:t>2015)</a:t>
            </a:r>
            <a:endParaRPr lang="hu-HU" dirty="0" smtClean="0"/>
          </a:p>
          <a:p>
            <a:pPr lvl="1"/>
            <a:r>
              <a:rPr lang="en-GB" dirty="0" smtClean="0"/>
              <a:t>the </a:t>
            </a:r>
            <a:r>
              <a:rPr lang="en-GB" dirty="0"/>
              <a:t>linguistic landscape of </a:t>
            </a:r>
            <a:r>
              <a:rPr lang="en-GB" dirty="0" err="1"/>
              <a:t>homonationalism</a:t>
            </a:r>
            <a:r>
              <a:rPr lang="en-GB" dirty="0"/>
              <a:t> (</a:t>
            </a:r>
            <a:r>
              <a:rPr lang="en-GB" dirty="0" err="1"/>
              <a:t>Milani</a:t>
            </a:r>
            <a:r>
              <a:rPr lang="en-GB" dirty="0"/>
              <a:t>–</a:t>
            </a:r>
            <a:r>
              <a:rPr lang="en-GB" dirty="0" err="1"/>
              <a:t>Levon</a:t>
            </a:r>
            <a:r>
              <a:rPr lang="en-GB" dirty="0"/>
              <a:t> </a:t>
            </a:r>
            <a:r>
              <a:rPr lang="en-GB" dirty="0" smtClean="0"/>
              <a:t>2016)</a:t>
            </a:r>
            <a:endParaRPr lang="hu-HU" dirty="0" smtClean="0"/>
          </a:p>
          <a:p>
            <a:pPr lvl="1"/>
            <a:r>
              <a:rPr lang="en-GB" dirty="0" smtClean="0"/>
              <a:t>multilingual </a:t>
            </a:r>
            <a:r>
              <a:rPr lang="en-GB" dirty="0"/>
              <a:t>and </a:t>
            </a:r>
            <a:r>
              <a:rPr lang="en-GB" dirty="0" err="1"/>
              <a:t>multisemiotical</a:t>
            </a:r>
            <a:r>
              <a:rPr lang="en-GB" dirty="0"/>
              <a:t> social media discourses and practices (</a:t>
            </a:r>
            <a:r>
              <a:rPr lang="en-GB" dirty="0" err="1"/>
              <a:t>Leppänen</a:t>
            </a:r>
            <a:r>
              <a:rPr lang="en-GB" dirty="0"/>
              <a:t> – </a:t>
            </a:r>
            <a:r>
              <a:rPr lang="en-GB" dirty="0" err="1"/>
              <a:t>Kytölä</a:t>
            </a:r>
            <a:r>
              <a:rPr lang="en-GB" dirty="0"/>
              <a:t> </a:t>
            </a:r>
            <a:r>
              <a:rPr lang="en-GB" dirty="0" smtClean="0"/>
              <a:t>2017)</a:t>
            </a:r>
            <a:endParaRPr lang="hu-HU" dirty="0" smtClean="0"/>
          </a:p>
          <a:p>
            <a:pPr lvl="1"/>
            <a:r>
              <a:rPr lang="en-GB" dirty="0" smtClean="0"/>
              <a:t>language </a:t>
            </a:r>
            <a:r>
              <a:rPr lang="en-GB" dirty="0"/>
              <a:t>performance and development of individuals (</a:t>
            </a:r>
            <a:r>
              <a:rPr lang="en-GB" dirty="0" err="1"/>
              <a:t>Canagarajah</a:t>
            </a:r>
            <a:r>
              <a:rPr lang="en-GB" dirty="0"/>
              <a:t> </a:t>
            </a:r>
            <a:r>
              <a:rPr lang="en-GB" dirty="0" smtClean="0"/>
              <a:t>2018)</a:t>
            </a:r>
            <a:endParaRPr lang="hu-HU" dirty="0" smtClean="0"/>
          </a:p>
          <a:p>
            <a:pPr lvl="1"/>
            <a:r>
              <a:rPr lang="en-GB" dirty="0" smtClean="0"/>
              <a:t>critical </a:t>
            </a:r>
            <a:r>
              <a:rPr lang="en-GB" dirty="0"/>
              <a:t>sociolinguistics research methods (Heller–</a:t>
            </a:r>
            <a:r>
              <a:rPr lang="en-GB" dirty="0" err="1"/>
              <a:t>Pietikäinen</a:t>
            </a:r>
            <a:r>
              <a:rPr lang="en-GB" dirty="0"/>
              <a:t>–</a:t>
            </a:r>
            <a:r>
              <a:rPr lang="en-GB" dirty="0" err="1"/>
              <a:t>Pujolar</a:t>
            </a:r>
            <a:r>
              <a:rPr lang="en-GB" dirty="0"/>
              <a:t> </a:t>
            </a:r>
            <a:r>
              <a:rPr lang="en-GB" dirty="0" smtClean="0"/>
              <a:t>2018)</a:t>
            </a:r>
            <a:endParaRPr lang="hu-HU" dirty="0" smtClean="0"/>
          </a:p>
          <a:p>
            <a:pPr lvl="1"/>
            <a:r>
              <a:rPr lang="en-GB" dirty="0" smtClean="0"/>
              <a:t>classroom </a:t>
            </a:r>
            <a:r>
              <a:rPr lang="en-GB" dirty="0"/>
              <a:t>practices in multilingual education (Prinsloo–Krause 2019). </a:t>
            </a:r>
            <a:endParaRPr lang="hu-HU" dirty="0" smtClean="0"/>
          </a:p>
        </p:txBody>
      </p:sp>
    </p:spTree>
    <p:extLst>
      <p:ext uri="{BB962C8B-B14F-4D97-AF65-F5344CB8AC3E}">
        <p14:creationId xmlns:p14="http://schemas.microsoft.com/office/powerpoint/2010/main" val="250228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
            <a:ext cx="8229600" cy="565571"/>
          </a:xfrm>
        </p:spPr>
        <p:txBody>
          <a:bodyPr>
            <a:noAutofit/>
          </a:bodyPr>
          <a:lstStyle/>
          <a:p>
            <a:r>
              <a:rPr lang="hu-HU" sz="3400" dirty="0" smtClean="0"/>
              <a:t>TL </a:t>
            </a:r>
            <a:r>
              <a:rPr lang="hu-HU" sz="3400" dirty="0" err="1" smtClean="0"/>
              <a:t>as</a:t>
            </a:r>
            <a:r>
              <a:rPr lang="hu-HU" sz="3400" dirty="0" smtClean="0"/>
              <a:t> a rhizomatic </a:t>
            </a:r>
            <a:r>
              <a:rPr lang="hu-HU" sz="3400" dirty="0" err="1" smtClean="0"/>
              <a:t>term</a:t>
            </a:r>
            <a:endParaRPr lang="hu-HU" sz="3400" dirty="0"/>
          </a:p>
        </p:txBody>
      </p:sp>
      <p:sp>
        <p:nvSpPr>
          <p:cNvPr id="3" name="Tartalom helye 2"/>
          <p:cNvSpPr>
            <a:spLocks noGrp="1"/>
          </p:cNvSpPr>
          <p:nvPr>
            <p:ph idx="1"/>
          </p:nvPr>
        </p:nvSpPr>
        <p:spPr>
          <a:xfrm>
            <a:off x="0" y="627535"/>
            <a:ext cx="9144000" cy="4392487"/>
          </a:xfrm>
        </p:spPr>
        <p:txBody>
          <a:bodyPr>
            <a:normAutofit fontScale="55000" lnSpcReduction="20000"/>
          </a:bodyPr>
          <a:lstStyle/>
          <a:p>
            <a:r>
              <a:rPr lang="en-GB" dirty="0"/>
              <a:t>Translanguaged linguistic practices are </a:t>
            </a:r>
            <a:r>
              <a:rPr lang="en-GB" dirty="0" smtClean="0"/>
              <a:t>characterised </a:t>
            </a:r>
            <a:r>
              <a:rPr lang="en-GB" dirty="0"/>
              <a:t>by </a:t>
            </a:r>
            <a:r>
              <a:rPr lang="en-GB" dirty="0" smtClean="0"/>
              <a:t>interrelated claims</a:t>
            </a:r>
            <a:endParaRPr lang="hu-HU" dirty="0" smtClean="0"/>
          </a:p>
          <a:p>
            <a:pPr lvl="1"/>
            <a:r>
              <a:rPr lang="hu-HU" dirty="0" smtClean="0"/>
              <a:t>t</a:t>
            </a:r>
            <a:r>
              <a:rPr lang="en-GB" dirty="0" smtClean="0"/>
              <a:t>hey </a:t>
            </a:r>
            <a:r>
              <a:rPr lang="en-GB" dirty="0"/>
              <a:t>blur the units of named languages (Otheguy–García–Reid 2015, Kleyn–García 2019) which they consider to be social inventions (</a:t>
            </a:r>
            <a:r>
              <a:rPr lang="en-GB" dirty="0" err="1"/>
              <a:t>Makoni</a:t>
            </a:r>
            <a:r>
              <a:rPr lang="en-GB" dirty="0"/>
              <a:t>–Pennycook 2006</a:t>
            </a:r>
            <a:r>
              <a:rPr lang="en-GB" dirty="0" smtClean="0"/>
              <a:t>).</a:t>
            </a:r>
            <a:endParaRPr lang="hu-HU" dirty="0" smtClean="0"/>
          </a:p>
          <a:p>
            <a:pPr lvl="1"/>
            <a:r>
              <a:rPr lang="en-GB" dirty="0" smtClean="0"/>
              <a:t>they </a:t>
            </a:r>
            <a:r>
              <a:rPr lang="en-GB" dirty="0"/>
              <a:t>are based on the assumption </a:t>
            </a:r>
            <a:r>
              <a:rPr lang="en-GB" dirty="0" smtClean="0"/>
              <a:t>of </a:t>
            </a:r>
            <a:r>
              <a:rPr lang="en-GB" dirty="0"/>
              <a:t>the unitary repertoire of the speakers </a:t>
            </a:r>
            <a:r>
              <a:rPr lang="en-GB" dirty="0" smtClean="0"/>
              <a:t>(Vogel–García </a:t>
            </a:r>
            <a:r>
              <a:rPr lang="en-GB" dirty="0"/>
              <a:t>2017) </a:t>
            </a:r>
            <a:endParaRPr lang="hu-HU" dirty="0" smtClean="0"/>
          </a:p>
          <a:p>
            <a:pPr lvl="1"/>
            <a:r>
              <a:rPr lang="en-GB" dirty="0" smtClean="0"/>
              <a:t>they </a:t>
            </a:r>
            <a:r>
              <a:rPr lang="en-GB" dirty="0"/>
              <a:t>comprise multimodal signs including bodies, gestures, lives etc. (García–Otheguy 2019: 8), and </a:t>
            </a:r>
            <a:r>
              <a:rPr lang="en-GB" dirty="0" smtClean="0"/>
              <a:t>transcend </a:t>
            </a:r>
            <a:r>
              <a:rPr lang="en-GB" dirty="0"/>
              <a:t>“the traditional divides between linguistic and non-linguistic cognitive and semiotic systems” (Li 2018: 20). </a:t>
            </a:r>
            <a:endParaRPr lang="hu-HU" dirty="0"/>
          </a:p>
          <a:p>
            <a:pPr marL="0" indent="0">
              <a:buNone/>
            </a:pPr>
            <a:endParaRPr lang="hu-HU" dirty="0"/>
          </a:p>
          <a:p>
            <a:r>
              <a:rPr lang="hu-HU" dirty="0" smtClean="0"/>
              <a:t>T</a:t>
            </a:r>
            <a:r>
              <a:rPr lang="en-GB" dirty="0" smtClean="0"/>
              <a:t>he </a:t>
            </a:r>
            <a:r>
              <a:rPr lang="en-GB" dirty="0"/>
              <a:t>dimensions of translanguaging as an educational orientation are also constantly changing their nature and keep the concept open and connectable</a:t>
            </a:r>
            <a:endParaRPr lang="hu-HU" dirty="0" smtClean="0"/>
          </a:p>
          <a:p>
            <a:pPr lvl="1"/>
            <a:r>
              <a:rPr lang="hu-HU" dirty="0" err="1" smtClean="0"/>
              <a:t>ameliorating</a:t>
            </a:r>
            <a:r>
              <a:rPr lang="hu-HU" dirty="0" smtClean="0"/>
              <a:t> </a:t>
            </a:r>
            <a:r>
              <a:rPr lang="hu-HU" dirty="0" err="1"/>
              <a:t>the</a:t>
            </a:r>
            <a:r>
              <a:rPr lang="hu-HU" dirty="0"/>
              <a:t> </a:t>
            </a:r>
            <a:r>
              <a:rPr lang="hu-HU" dirty="0" err="1"/>
              <a:t>whole</a:t>
            </a:r>
            <a:r>
              <a:rPr lang="hu-HU" dirty="0"/>
              <a:t> </a:t>
            </a:r>
            <a:r>
              <a:rPr lang="hu-HU" dirty="0" err="1"/>
              <a:t>linguistic</a:t>
            </a:r>
            <a:r>
              <a:rPr lang="hu-HU" dirty="0"/>
              <a:t> </a:t>
            </a:r>
            <a:r>
              <a:rPr lang="hu-HU" dirty="0" err="1"/>
              <a:t>repertoire</a:t>
            </a:r>
            <a:r>
              <a:rPr lang="hu-HU" dirty="0"/>
              <a:t> </a:t>
            </a:r>
            <a:endParaRPr lang="hu-HU" dirty="0" smtClean="0"/>
          </a:p>
          <a:p>
            <a:pPr lvl="1"/>
            <a:r>
              <a:rPr lang="hu-HU" dirty="0" err="1" smtClean="0"/>
              <a:t>with</a:t>
            </a:r>
            <a:r>
              <a:rPr lang="hu-HU" b="1" dirty="0" smtClean="0"/>
              <a:t> </a:t>
            </a:r>
            <a:r>
              <a:rPr lang="hu-HU" dirty="0" err="1"/>
              <a:t>transformative</a:t>
            </a:r>
            <a:r>
              <a:rPr lang="hu-HU" b="1" dirty="0"/>
              <a:t> </a:t>
            </a:r>
            <a:r>
              <a:rPr lang="hu-HU" dirty="0" err="1"/>
              <a:t>power</a:t>
            </a:r>
            <a:r>
              <a:rPr lang="hu-HU" b="1" dirty="0"/>
              <a:t> </a:t>
            </a:r>
            <a:r>
              <a:rPr lang="hu-HU" dirty="0"/>
              <a:t>and a </a:t>
            </a:r>
            <a:r>
              <a:rPr lang="hu-HU" dirty="0" err="1"/>
              <a:t>quality</a:t>
            </a:r>
            <a:r>
              <a:rPr lang="hu-HU" dirty="0"/>
              <a:t> </a:t>
            </a:r>
            <a:r>
              <a:rPr lang="hu-HU" dirty="0" err="1"/>
              <a:t>to</a:t>
            </a:r>
            <a:r>
              <a:rPr lang="hu-HU" dirty="0"/>
              <a:t> </a:t>
            </a:r>
            <a:r>
              <a:rPr lang="hu-HU" dirty="0" err="1"/>
              <a:t>increase</a:t>
            </a:r>
            <a:r>
              <a:rPr lang="hu-HU" dirty="0"/>
              <a:t> </a:t>
            </a:r>
            <a:r>
              <a:rPr lang="hu-HU" dirty="0" err="1"/>
              <a:t>social</a:t>
            </a:r>
            <a:r>
              <a:rPr lang="hu-HU" dirty="0"/>
              <a:t> </a:t>
            </a:r>
            <a:r>
              <a:rPr lang="hu-HU" dirty="0" err="1"/>
              <a:t>equality</a:t>
            </a:r>
            <a:r>
              <a:rPr lang="hu-HU" dirty="0"/>
              <a:t> (</a:t>
            </a:r>
            <a:r>
              <a:rPr lang="hu-HU" dirty="0" err="1"/>
              <a:t>Poza</a:t>
            </a:r>
            <a:r>
              <a:rPr lang="hu-HU" dirty="0"/>
              <a:t> 2017</a:t>
            </a:r>
            <a:r>
              <a:rPr lang="hu-HU" dirty="0" smtClean="0"/>
              <a:t>)</a:t>
            </a:r>
          </a:p>
          <a:p>
            <a:pPr lvl="1"/>
            <a:r>
              <a:rPr lang="hu-HU" dirty="0" err="1"/>
              <a:t>g</a:t>
            </a:r>
            <a:r>
              <a:rPr lang="hu-HU" dirty="0" err="1" smtClean="0"/>
              <a:t>uided</a:t>
            </a:r>
            <a:r>
              <a:rPr lang="hu-HU" dirty="0" smtClean="0"/>
              <a:t> TL </a:t>
            </a:r>
            <a:r>
              <a:rPr lang="hu-HU" dirty="0" err="1" smtClean="0"/>
              <a:t>as</a:t>
            </a:r>
            <a:r>
              <a:rPr lang="hu-HU" dirty="0" smtClean="0"/>
              <a:t> a </a:t>
            </a:r>
            <a:r>
              <a:rPr lang="hu-HU" dirty="0" err="1" smtClean="0"/>
              <a:t>concept</a:t>
            </a:r>
            <a:r>
              <a:rPr lang="hu-HU" dirty="0" smtClean="0"/>
              <a:t> of </a:t>
            </a:r>
            <a:r>
              <a:rPr lang="hu-HU" dirty="0" err="1" smtClean="0"/>
              <a:t>learning</a:t>
            </a:r>
            <a:r>
              <a:rPr lang="hu-HU" dirty="0" smtClean="0"/>
              <a:t> </a:t>
            </a:r>
            <a:r>
              <a:rPr lang="hu-HU" dirty="0" err="1" smtClean="0"/>
              <a:t>organisation</a:t>
            </a:r>
            <a:r>
              <a:rPr lang="hu-HU" dirty="0" smtClean="0"/>
              <a:t> </a:t>
            </a:r>
            <a:r>
              <a:rPr lang="hu-HU" dirty="0"/>
              <a:t>(</a:t>
            </a:r>
            <a:r>
              <a:rPr lang="hu-HU" dirty="0" err="1"/>
              <a:t>Cenoz</a:t>
            </a:r>
            <a:r>
              <a:rPr lang="hu-HU" dirty="0"/>
              <a:t>–</a:t>
            </a:r>
            <a:r>
              <a:rPr lang="hu-HU" dirty="0" err="1"/>
              <a:t>Gorter</a:t>
            </a:r>
            <a:r>
              <a:rPr lang="hu-HU" dirty="0"/>
              <a:t> 2017</a:t>
            </a:r>
            <a:r>
              <a:rPr lang="hu-HU" dirty="0" smtClean="0"/>
              <a:t>) (</a:t>
            </a:r>
            <a:r>
              <a:rPr lang="hu-HU" dirty="0" err="1" smtClean="0"/>
              <a:t>approaching</a:t>
            </a:r>
            <a:r>
              <a:rPr lang="hu-HU" dirty="0" smtClean="0"/>
              <a:t> </a:t>
            </a:r>
            <a:r>
              <a:rPr lang="hu-HU" dirty="0" err="1" smtClean="0"/>
              <a:t>the</a:t>
            </a:r>
            <a:r>
              <a:rPr lang="hu-HU" dirty="0" smtClean="0"/>
              <a:t> </a:t>
            </a:r>
            <a:r>
              <a:rPr lang="hu-HU" dirty="0" err="1" smtClean="0"/>
              <a:t>original</a:t>
            </a:r>
            <a:r>
              <a:rPr lang="hu-HU" dirty="0" smtClean="0"/>
              <a:t> </a:t>
            </a:r>
            <a:r>
              <a:rPr lang="hu-HU" dirty="0" err="1" smtClean="0"/>
              <a:t>meaning</a:t>
            </a:r>
            <a:r>
              <a:rPr lang="hu-HU" dirty="0" smtClean="0"/>
              <a:t> </a:t>
            </a:r>
            <a:r>
              <a:rPr lang="hu-HU" dirty="0" err="1" smtClean="0"/>
              <a:t>by</a:t>
            </a:r>
            <a:r>
              <a:rPr lang="hu-HU" dirty="0" smtClean="0"/>
              <a:t> William 1994)</a:t>
            </a:r>
            <a:endParaRPr lang="hu-HU" dirty="0"/>
          </a:p>
          <a:p>
            <a:pPr marL="342900" lvl="1" indent="-342900">
              <a:buFont typeface="Arial" panose="020B0604020202020204" pitchFamily="34" charset="0"/>
              <a:buChar char="•"/>
            </a:pPr>
            <a:endParaRPr lang="hu-HU" dirty="0" smtClean="0"/>
          </a:p>
          <a:p>
            <a:pPr marL="342900" lvl="1" indent="-342900">
              <a:buFont typeface="Arial" panose="020B0604020202020204" pitchFamily="34" charset="0"/>
              <a:buChar char="•"/>
            </a:pPr>
            <a:r>
              <a:rPr lang="hu-HU" sz="3300" dirty="0" smtClean="0"/>
              <a:t>A </a:t>
            </a:r>
            <a:r>
              <a:rPr lang="hu-HU" sz="3300" dirty="0" err="1" smtClean="0"/>
              <a:t>theoretical</a:t>
            </a:r>
            <a:r>
              <a:rPr lang="hu-HU" sz="3300" dirty="0" smtClean="0"/>
              <a:t> </a:t>
            </a:r>
            <a:r>
              <a:rPr lang="hu-HU" sz="3300" dirty="0" err="1" smtClean="0"/>
              <a:t>approach</a:t>
            </a:r>
            <a:endParaRPr lang="hu-HU" sz="3300" dirty="0" smtClean="0"/>
          </a:p>
          <a:p>
            <a:pPr lvl="1"/>
            <a:r>
              <a:rPr lang="hu-HU" sz="2900" dirty="0" err="1" smtClean="0"/>
              <a:t>language</a:t>
            </a:r>
            <a:r>
              <a:rPr lang="hu-HU" sz="2900" dirty="0" smtClean="0"/>
              <a:t> </a:t>
            </a:r>
            <a:r>
              <a:rPr lang="en-GB" sz="1800" dirty="0"/>
              <a:t>„</a:t>
            </a:r>
            <a:r>
              <a:rPr lang="en-GB" sz="2900" dirty="0"/>
              <a:t>is a multisensory and multimodal semiotic system interconnected with other identifiable but inseparable cognitive systems” </a:t>
            </a:r>
            <a:r>
              <a:rPr lang="en-GB" sz="2900" dirty="0" smtClean="0"/>
              <a:t>(</a:t>
            </a:r>
            <a:r>
              <a:rPr lang="hu-HU" sz="2900" dirty="0" err="1" smtClean="0"/>
              <a:t>Li</a:t>
            </a:r>
            <a:r>
              <a:rPr lang="hu-HU" sz="2900" dirty="0" smtClean="0"/>
              <a:t> </a:t>
            </a:r>
            <a:r>
              <a:rPr lang="en-GB" sz="2900" dirty="0" smtClean="0"/>
              <a:t>2018</a:t>
            </a:r>
            <a:r>
              <a:rPr lang="en-GB" sz="2900" dirty="0"/>
              <a:t>: 20, italics in the original</a:t>
            </a:r>
            <a:r>
              <a:rPr lang="en-GB" sz="2900" dirty="0" smtClean="0"/>
              <a:t>)</a:t>
            </a:r>
            <a:endParaRPr lang="hu-HU" sz="2900" dirty="0"/>
          </a:p>
        </p:txBody>
      </p:sp>
    </p:spTree>
    <p:extLst>
      <p:ext uri="{BB962C8B-B14F-4D97-AF65-F5344CB8AC3E}">
        <p14:creationId xmlns:p14="http://schemas.microsoft.com/office/powerpoint/2010/main" val="379381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381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a:xfrm>
            <a:off x="467544" y="123478"/>
            <a:ext cx="8229600" cy="857250"/>
          </a:xfrm>
        </p:spPr>
        <p:txBody>
          <a:bodyPr>
            <a:normAutofit/>
          </a:bodyPr>
          <a:lstStyle/>
          <a:p>
            <a:r>
              <a:rPr lang="hu-HU" dirty="0" smtClean="0"/>
              <a:t>TL </a:t>
            </a:r>
            <a:r>
              <a:rPr lang="hu-HU" dirty="0" err="1" smtClean="0"/>
              <a:t>in</a:t>
            </a:r>
            <a:r>
              <a:rPr lang="hu-HU" dirty="0" smtClean="0"/>
              <a:t> Tiszavasvári</a:t>
            </a:r>
            <a:endParaRPr lang="hu-HU" dirty="0"/>
          </a:p>
        </p:txBody>
      </p:sp>
      <p:sp>
        <p:nvSpPr>
          <p:cNvPr id="3" name="Tartalom helye 2"/>
          <p:cNvSpPr>
            <a:spLocks noGrp="1"/>
          </p:cNvSpPr>
          <p:nvPr>
            <p:ph idx="1"/>
          </p:nvPr>
        </p:nvSpPr>
        <p:spPr>
          <a:xfrm>
            <a:off x="107504" y="1059582"/>
            <a:ext cx="8784976" cy="4083918"/>
          </a:xfrm>
        </p:spPr>
        <p:txBody>
          <a:bodyPr>
            <a:normAutofit fontScale="62500" lnSpcReduction="20000"/>
          </a:bodyPr>
          <a:lstStyle/>
          <a:p>
            <a:pPr>
              <a:buFontTx/>
              <a:buChar char="-"/>
            </a:pPr>
            <a:r>
              <a:rPr lang="hu-HU" dirty="0"/>
              <a:t>The </a:t>
            </a:r>
            <a:r>
              <a:rPr lang="hu-HU" dirty="0" err="1"/>
              <a:t>school</a:t>
            </a:r>
            <a:r>
              <a:rPr lang="hu-HU" dirty="0"/>
              <a:t> </a:t>
            </a:r>
            <a:r>
              <a:rPr lang="hu-HU" dirty="0" err="1"/>
              <a:t>in</a:t>
            </a:r>
            <a:r>
              <a:rPr lang="hu-HU" dirty="0"/>
              <a:t> Tiszavasvári </a:t>
            </a:r>
            <a:r>
              <a:rPr lang="en-GB" dirty="0"/>
              <a:t>is visited only by Roma students</a:t>
            </a:r>
            <a:endParaRPr lang="hu-HU" dirty="0"/>
          </a:p>
          <a:p>
            <a:pPr>
              <a:buFontTx/>
              <a:buChar char="-"/>
            </a:pPr>
            <a:endParaRPr lang="hu-HU" dirty="0"/>
          </a:p>
          <a:p>
            <a:pPr>
              <a:buFontTx/>
              <a:buChar char="-"/>
            </a:pPr>
            <a:r>
              <a:rPr lang="hu-HU" dirty="0"/>
              <a:t>T</a:t>
            </a:r>
            <a:r>
              <a:rPr lang="en-GB" dirty="0"/>
              <a:t>he Roma</a:t>
            </a:r>
            <a:r>
              <a:rPr lang="hu-HU" dirty="0"/>
              <a:t> </a:t>
            </a:r>
            <a:r>
              <a:rPr lang="en-GB" dirty="0"/>
              <a:t>form regarding local perception a community, which is registered as a widely bilingual one</a:t>
            </a:r>
            <a:r>
              <a:rPr lang="hu-HU" dirty="0"/>
              <a:t> (</a:t>
            </a:r>
            <a:r>
              <a:rPr lang="en-GB" dirty="0"/>
              <a:t>Educators consider themselves as monolingual Hungarian</a:t>
            </a:r>
            <a:r>
              <a:rPr lang="hu-HU" dirty="0"/>
              <a:t>)</a:t>
            </a:r>
          </a:p>
          <a:p>
            <a:pPr>
              <a:buFontTx/>
              <a:buChar char="-"/>
            </a:pPr>
            <a:endParaRPr lang="hu-HU" dirty="0"/>
          </a:p>
          <a:p>
            <a:pPr>
              <a:buFontTx/>
              <a:buChar char="-"/>
            </a:pPr>
            <a:r>
              <a:rPr lang="en-GB" dirty="0"/>
              <a:t>Children have handicaps in pre-school preparation</a:t>
            </a:r>
            <a:endParaRPr lang="hu-HU" dirty="0"/>
          </a:p>
          <a:p>
            <a:pPr>
              <a:buFontTx/>
              <a:buChar char="-"/>
            </a:pPr>
            <a:endParaRPr lang="hu-HU" dirty="0"/>
          </a:p>
          <a:p>
            <a:pPr>
              <a:buFontTx/>
              <a:buChar char="-"/>
            </a:pPr>
            <a:r>
              <a:rPr lang="en-GB" dirty="0"/>
              <a:t>Educators consider themselves as not Roma and monolingual Hungarian.</a:t>
            </a:r>
            <a:endParaRPr lang="hu-HU" dirty="0"/>
          </a:p>
          <a:p>
            <a:pPr lvl="1">
              <a:buFontTx/>
              <a:buChar char="-"/>
            </a:pPr>
            <a:r>
              <a:rPr lang="en-GB" dirty="0"/>
              <a:t>local Roma operate with numerous resources considered by speakers of Hungarian to be Hungarian loanwords.</a:t>
            </a:r>
            <a:endParaRPr lang="hu-HU" dirty="0"/>
          </a:p>
          <a:p>
            <a:pPr>
              <a:buFontTx/>
              <a:buChar char="-"/>
            </a:pPr>
            <a:endParaRPr lang="hu-HU" dirty="0"/>
          </a:p>
          <a:p>
            <a:pPr>
              <a:buFontTx/>
              <a:buChar char="-"/>
            </a:pPr>
            <a:r>
              <a:rPr lang="en-GB" dirty="0"/>
              <a:t>Educators participating in the project both encourage students to operate with their translingual home language practices during learning activities and introduce teacher-guided translanguaging strategies.</a:t>
            </a:r>
            <a:endParaRPr lang="hu-HU" dirty="0"/>
          </a:p>
          <a:p>
            <a:endParaRPr lang="hu-HU" dirty="0"/>
          </a:p>
          <a:p>
            <a:pPr lvl="1"/>
            <a:endParaRPr lang="hu-HU" dirty="0" smtClean="0"/>
          </a:p>
        </p:txBody>
      </p:sp>
    </p:spTree>
    <p:extLst>
      <p:ext uri="{BB962C8B-B14F-4D97-AF65-F5344CB8AC3E}">
        <p14:creationId xmlns:p14="http://schemas.microsoft.com/office/powerpoint/2010/main" val="411042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168" y="29988"/>
            <a:ext cx="9144000" cy="648072"/>
          </a:xfrm>
        </p:spPr>
        <p:txBody>
          <a:bodyPr>
            <a:normAutofit/>
          </a:bodyPr>
          <a:lstStyle/>
          <a:p>
            <a:r>
              <a:rPr lang="en-GB" sz="3200" b="1" dirty="0"/>
              <a:t>A translanguaging-project with rhizomatic features</a:t>
            </a:r>
            <a:endParaRPr lang="hu-HU" sz="3200" dirty="0"/>
          </a:p>
        </p:txBody>
      </p:sp>
      <p:sp>
        <p:nvSpPr>
          <p:cNvPr id="3" name="Tartalom helye 2"/>
          <p:cNvSpPr>
            <a:spLocks noGrp="1"/>
          </p:cNvSpPr>
          <p:nvPr>
            <p:ph idx="1"/>
          </p:nvPr>
        </p:nvSpPr>
        <p:spPr>
          <a:xfrm>
            <a:off x="179512" y="679004"/>
            <a:ext cx="8964488" cy="4464496"/>
          </a:xfrm>
        </p:spPr>
        <p:txBody>
          <a:bodyPr>
            <a:normAutofit fontScale="55000" lnSpcReduction="20000"/>
          </a:bodyPr>
          <a:lstStyle/>
          <a:p>
            <a:r>
              <a:rPr lang="hu-HU" dirty="0" smtClean="0"/>
              <a:t>I</a:t>
            </a:r>
            <a:r>
              <a:rPr lang="en-GB" dirty="0" smtClean="0"/>
              <a:t>n </a:t>
            </a:r>
            <a:r>
              <a:rPr lang="en-GB" dirty="0"/>
              <a:t>constant interplay with the challenged monolingual ideologies and </a:t>
            </a:r>
            <a:r>
              <a:rPr lang="en-GB" dirty="0" smtClean="0"/>
              <a:t>practices</a:t>
            </a:r>
            <a:endParaRPr lang="hu-HU" dirty="0" smtClean="0"/>
          </a:p>
          <a:p>
            <a:r>
              <a:rPr lang="en-GB" dirty="0" smtClean="0"/>
              <a:t>Multidisciplinary</a:t>
            </a:r>
            <a:r>
              <a:rPr lang="hu-HU" dirty="0" smtClean="0"/>
              <a:t> </a:t>
            </a:r>
            <a:r>
              <a:rPr lang="hu-HU" dirty="0" err="1" smtClean="0"/>
              <a:t>activities</a:t>
            </a:r>
            <a:endParaRPr lang="hu-HU" dirty="0"/>
          </a:p>
          <a:p>
            <a:r>
              <a:rPr lang="hu-HU" dirty="0" smtClean="0"/>
              <a:t>TL</a:t>
            </a:r>
            <a:r>
              <a:rPr lang="en-GB" dirty="0" smtClean="0"/>
              <a:t> </a:t>
            </a:r>
            <a:r>
              <a:rPr lang="en-GB" dirty="0"/>
              <a:t>practices are connected to other rhizomatic multiplicities e.g. other pedagogical strategies and innovations present in education.</a:t>
            </a:r>
            <a:endParaRPr lang="hu-HU" dirty="0"/>
          </a:p>
          <a:p>
            <a:endParaRPr lang="hu-HU" dirty="0" smtClean="0"/>
          </a:p>
          <a:p>
            <a:r>
              <a:rPr lang="en-GB" dirty="0" smtClean="0"/>
              <a:t>The </a:t>
            </a:r>
            <a:r>
              <a:rPr lang="en-GB" dirty="0"/>
              <a:t>project </a:t>
            </a:r>
            <a:r>
              <a:rPr lang="en-GB" dirty="0" smtClean="0"/>
              <a:t>is </a:t>
            </a:r>
            <a:r>
              <a:rPr lang="en-GB" dirty="0"/>
              <a:t>also evolving in a rhizomatic way, constantly developing new </a:t>
            </a:r>
            <a:r>
              <a:rPr lang="en-GB" dirty="0" smtClean="0"/>
              <a:t>multiplicities.</a:t>
            </a:r>
            <a:endParaRPr lang="hu-HU" dirty="0" smtClean="0"/>
          </a:p>
          <a:p>
            <a:pPr lvl="1"/>
            <a:r>
              <a:rPr lang="en-GB" dirty="0" smtClean="0"/>
              <a:t>linguistic </a:t>
            </a:r>
            <a:r>
              <a:rPr lang="en-GB" dirty="0"/>
              <a:t>ethnographic fieldwork </a:t>
            </a:r>
            <a:r>
              <a:rPr lang="en-GB" dirty="0" smtClean="0"/>
              <a:t>activities</a:t>
            </a:r>
            <a:endParaRPr lang="hu-HU" dirty="0" smtClean="0"/>
          </a:p>
          <a:p>
            <a:pPr lvl="1"/>
            <a:r>
              <a:rPr lang="en-GB" dirty="0" smtClean="0"/>
              <a:t>experimental </a:t>
            </a:r>
            <a:r>
              <a:rPr lang="en-GB" dirty="0"/>
              <a:t>lessons were carried </a:t>
            </a:r>
            <a:r>
              <a:rPr lang="en-GB" dirty="0" smtClean="0"/>
              <a:t>out</a:t>
            </a:r>
            <a:r>
              <a:rPr lang="hu-HU" dirty="0" smtClean="0"/>
              <a:t>, </a:t>
            </a:r>
            <a:r>
              <a:rPr lang="en-GB" dirty="0" smtClean="0"/>
              <a:t>visited </a:t>
            </a:r>
            <a:r>
              <a:rPr lang="en-GB" dirty="0"/>
              <a:t>by colleagues, and participants discussed language and pedagogical issues, experiences and ideas in several staff </a:t>
            </a:r>
            <a:r>
              <a:rPr lang="en-GB" dirty="0" smtClean="0"/>
              <a:t>meetings</a:t>
            </a:r>
            <a:endParaRPr lang="hu-HU" dirty="0" smtClean="0"/>
          </a:p>
          <a:p>
            <a:pPr lvl="1"/>
            <a:r>
              <a:rPr lang="en-GB" dirty="0" smtClean="0"/>
              <a:t>after </a:t>
            </a:r>
            <a:r>
              <a:rPr lang="en-GB" dirty="0"/>
              <a:t>establishing a work team with voluntary participation </a:t>
            </a:r>
            <a:r>
              <a:rPr lang="en-GB" dirty="0" smtClean="0"/>
              <a:t>of </a:t>
            </a:r>
            <a:r>
              <a:rPr lang="en-GB" dirty="0"/>
              <a:t>the educators, translanguaging practices and policies were becoming part of everyday school life and learning activities. </a:t>
            </a:r>
            <a:endParaRPr lang="hu-HU" dirty="0"/>
          </a:p>
          <a:p>
            <a:endParaRPr lang="hu-HU" dirty="0" smtClean="0"/>
          </a:p>
          <a:p>
            <a:r>
              <a:rPr lang="en-GB" dirty="0" smtClean="0"/>
              <a:t>Currently</a:t>
            </a:r>
            <a:r>
              <a:rPr lang="en-GB" dirty="0"/>
              <a:t>, successful translanguaging theatre or movie projects and everyday classroom work are constantly contesting old monolingual practices </a:t>
            </a:r>
            <a:endParaRPr lang="hu-HU" dirty="0" smtClean="0"/>
          </a:p>
          <a:p>
            <a:endParaRPr lang="hu-HU" dirty="0" smtClean="0"/>
          </a:p>
          <a:p>
            <a:r>
              <a:rPr lang="hu-HU" dirty="0"/>
              <a:t>T</a:t>
            </a:r>
            <a:r>
              <a:rPr lang="en-GB" dirty="0" smtClean="0"/>
              <a:t>he project</a:t>
            </a:r>
            <a:r>
              <a:rPr lang="hu-HU" dirty="0" smtClean="0"/>
              <a:t> has</a:t>
            </a:r>
            <a:r>
              <a:rPr lang="en-GB" dirty="0" smtClean="0"/>
              <a:t> from </a:t>
            </a:r>
            <a:r>
              <a:rPr lang="en-GB" dirty="0"/>
              <a:t>its beginnings </a:t>
            </a:r>
            <a:r>
              <a:rPr lang="en-GB" dirty="0" smtClean="0"/>
              <a:t>a </a:t>
            </a:r>
            <a:r>
              <a:rPr lang="en-GB" dirty="0"/>
              <a:t>local character </a:t>
            </a:r>
            <a:r>
              <a:rPr lang="en-GB" dirty="0" smtClean="0"/>
              <a:t>and </a:t>
            </a:r>
            <a:r>
              <a:rPr lang="en-GB" dirty="0"/>
              <a:t>is not affecting curricular and assessment </a:t>
            </a:r>
            <a:r>
              <a:rPr lang="en-GB" dirty="0" smtClean="0"/>
              <a:t>issues</a:t>
            </a:r>
            <a:endParaRPr lang="hu-HU" dirty="0" smtClean="0"/>
          </a:p>
          <a:p>
            <a:endParaRPr lang="hu-HU" dirty="0"/>
          </a:p>
        </p:txBody>
      </p:sp>
    </p:spTree>
    <p:extLst>
      <p:ext uri="{BB962C8B-B14F-4D97-AF65-F5344CB8AC3E}">
        <p14:creationId xmlns:p14="http://schemas.microsoft.com/office/powerpoint/2010/main" val="264066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857250"/>
          </a:xfrm>
        </p:spPr>
        <p:txBody>
          <a:bodyPr>
            <a:normAutofit/>
          </a:bodyPr>
          <a:lstStyle/>
          <a:p>
            <a:r>
              <a:rPr lang="hu-HU" sz="3000" dirty="0" err="1"/>
              <a:t>Recent</a:t>
            </a:r>
            <a:r>
              <a:rPr lang="hu-HU" sz="3000" dirty="0"/>
              <a:t> </a:t>
            </a:r>
            <a:r>
              <a:rPr lang="hu-HU" sz="3000" dirty="0" err="1"/>
              <a:t>critique</a:t>
            </a:r>
            <a:r>
              <a:rPr lang="hu-HU" sz="3000" dirty="0"/>
              <a:t> </a:t>
            </a:r>
            <a:r>
              <a:rPr lang="hu-HU" sz="3000" dirty="0" err="1"/>
              <a:t>on</a:t>
            </a:r>
            <a:r>
              <a:rPr lang="hu-HU" sz="3000" dirty="0"/>
              <a:t> TL: </a:t>
            </a:r>
            <a:r>
              <a:rPr lang="hu-HU" sz="3000" dirty="0" err="1"/>
              <a:t>entryways</a:t>
            </a:r>
            <a:r>
              <a:rPr lang="hu-HU" sz="3000" dirty="0"/>
              <a:t> </a:t>
            </a:r>
            <a:r>
              <a:rPr lang="hu-HU" sz="3000" dirty="0" err="1"/>
              <a:t>to</a:t>
            </a:r>
            <a:r>
              <a:rPr lang="hu-HU" sz="3000" dirty="0"/>
              <a:t> </a:t>
            </a:r>
            <a:r>
              <a:rPr lang="hu-HU" sz="3000" dirty="0" err="1"/>
              <a:t>the</a:t>
            </a:r>
            <a:r>
              <a:rPr lang="hu-HU" sz="3000" dirty="0"/>
              <a:t> </a:t>
            </a:r>
            <a:r>
              <a:rPr lang="hu-HU" sz="3000" dirty="0" err="1"/>
              <a:t>rhizome</a:t>
            </a:r>
            <a:endParaRPr lang="hu-HU" sz="3000" dirty="0"/>
          </a:p>
        </p:txBody>
      </p:sp>
      <p:sp>
        <p:nvSpPr>
          <p:cNvPr id="3" name="Tartalom helye 2"/>
          <p:cNvSpPr>
            <a:spLocks noGrp="1"/>
          </p:cNvSpPr>
          <p:nvPr>
            <p:ph idx="1"/>
          </p:nvPr>
        </p:nvSpPr>
        <p:spPr>
          <a:xfrm>
            <a:off x="457200" y="915566"/>
            <a:ext cx="8229600" cy="4032448"/>
          </a:xfrm>
        </p:spPr>
        <p:txBody>
          <a:bodyPr>
            <a:normAutofit fontScale="55000" lnSpcReduction="20000"/>
          </a:bodyPr>
          <a:lstStyle/>
          <a:p>
            <a:r>
              <a:rPr lang="en-GB" dirty="0"/>
              <a:t>MacSwan (2017) and Auer (2019) approach </a:t>
            </a:r>
            <a:r>
              <a:rPr lang="hu-HU" dirty="0" smtClean="0"/>
              <a:t>TL</a:t>
            </a:r>
            <a:r>
              <a:rPr lang="en-GB" dirty="0" smtClean="0"/>
              <a:t> </a:t>
            </a:r>
            <a:r>
              <a:rPr lang="en-GB" dirty="0"/>
              <a:t>from a codeswitching point of </a:t>
            </a:r>
            <a:r>
              <a:rPr lang="en-GB" dirty="0" smtClean="0"/>
              <a:t>view</a:t>
            </a:r>
            <a:endParaRPr lang="hu-HU" dirty="0" smtClean="0"/>
          </a:p>
          <a:p>
            <a:pPr lvl="1"/>
            <a:r>
              <a:rPr lang="hu-HU" dirty="0" smtClean="0"/>
              <a:t>and </a:t>
            </a:r>
            <a:r>
              <a:rPr lang="en-GB" dirty="0" smtClean="0"/>
              <a:t>concentrate </a:t>
            </a:r>
            <a:r>
              <a:rPr lang="en-GB" dirty="0"/>
              <a:t>on translanguaging as a theoretical </a:t>
            </a:r>
            <a:r>
              <a:rPr lang="en-GB" dirty="0" smtClean="0"/>
              <a:t>framework</a:t>
            </a:r>
            <a:endParaRPr lang="hu-HU" dirty="0" smtClean="0"/>
          </a:p>
          <a:p>
            <a:pPr lvl="1"/>
            <a:r>
              <a:rPr lang="en-GB" dirty="0" smtClean="0"/>
              <a:t>MacSwan</a:t>
            </a:r>
            <a:r>
              <a:rPr lang="hu-HU" dirty="0" smtClean="0"/>
              <a:t>:</a:t>
            </a:r>
            <a:r>
              <a:rPr lang="en-GB" dirty="0" smtClean="0"/>
              <a:t> the </a:t>
            </a:r>
            <a:r>
              <a:rPr lang="en-GB" dirty="0"/>
              <a:t>concept of the unitary linguistic repertoire “seriously weakens the associated conceptual framework” which contains “treasured icons” like language rights, mother tongues or codeswitching (2017: 169</a:t>
            </a:r>
            <a:r>
              <a:rPr lang="en-GB" dirty="0" smtClean="0"/>
              <a:t>)</a:t>
            </a:r>
            <a:endParaRPr lang="hu-HU" dirty="0" smtClean="0"/>
          </a:p>
          <a:p>
            <a:pPr lvl="1"/>
            <a:r>
              <a:rPr lang="en-GB" dirty="0" smtClean="0"/>
              <a:t>Auer</a:t>
            </a:r>
            <a:r>
              <a:rPr lang="hu-HU" dirty="0" smtClean="0"/>
              <a:t>:</a:t>
            </a:r>
            <a:r>
              <a:rPr lang="en-GB" dirty="0" smtClean="0"/>
              <a:t> </a:t>
            </a:r>
            <a:r>
              <a:rPr lang="en-GB" dirty="0"/>
              <a:t>it is a step backward from outcomes of codeswitching </a:t>
            </a:r>
            <a:r>
              <a:rPr lang="en-GB" dirty="0" smtClean="0"/>
              <a:t>theories</a:t>
            </a:r>
            <a:endParaRPr lang="hu-HU" dirty="0" smtClean="0"/>
          </a:p>
          <a:p>
            <a:endParaRPr lang="hu-HU" dirty="0" smtClean="0"/>
          </a:p>
          <a:p>
            <a:r>
              <a:rPr lang="en-GB" dirty="0" smtClean="0"/>
              <a:t>Considerations </a:t>
            </a:r>
            <a:r>
              <a:rPr lang="en-GB" dirty="0"/>
              <a:t>by Jaspers concern primarily the pedagogical aspects of </a:t>
            </a:r>
            <a:r>
              <a:rPr lang="en-GB" dirty="0" smtClean="0"/>
              <a:t>translanguaging.</a:t>
            </a:r>
            <a:endParaRPr lang="hu-HU" dirty="0" smtClean="0"/>
          </a:p>
          <a:p>
            <a:pPr lvl="1"/>
            <a:r>
              <a:rPr lang="en-GB" dirty="0" smtClean="0"/>
              <a:t>He </a:t>
            </a:r>
            <a:r>
              <a:rPr lang="en-GB" dirty="0"/>
              <a:t>warns of emptying of the term, questions the transformative power of the concept (Jaspers 2018) and suggests seeing its’ effect in an interplay with other factors, hence education is an open and dynamic system (Jaspers 2019</a:t>
            </a:r>
            <a:r>
              <a:rPr lang="en-GB" dirty="0" smtClean="0"/>
              <a:t>).</a:t>
            </a:r>
            <a:endParaRPr lang="hu-HU" dirty="0" smtClean="0"/>
          </a:p>
          <a:p>
            <a:endParaRPr lang="hu-HU" dirty="0" smtClean="0"/>
          </a:p>
          <a:p>
            <a:r>
              <a:rPr lang="en-GB" dirty="0" smtClean="0"/>
              <a:t>Cenoz </a:t>
            </a:r>
            <a:r>
              <a:rPr lang="en-GB" dirty="0"/>
              <a:t>and Gorter approximate from a language policy point of </a:t>
            </a:r>
            <a:r>
              <a:rPr lang="en-GB" dirty="0" smtClean="0"/>
              <a:t>view</a:t>
            </a:r>
            <a:endParaRPr lang="hu-HU" dirty="0" smtClean="0"/>
          </a:p>
          <a:p>
            <a:pPr lvl="1"/>
            <a:r>
              <a:rPr lang="hu-HU" dirty="0" err="1" smtClean="0"/>
              <a:t>they</a:t>
            </a:r>
            <a:r>
              <a:rPr lang="en-GB" dirty="0" smtClean="0"/>
              <a:t> </a:t>
            </a:r>
            <a:r>
              <a:rPr lang="en-GB" dirty="0"/>
              <a:t>warn against neglecting earlier results of minority language policy (Cenoz–Gorter 2017) and the “uncritical celebration of translanguaging without considering the specific characteristics of the social context” (Cenoz–Gorter 2019: 134).</a:t>
            </a:r>
            <a:endParaRPr lang="hu-HU" dirty="0"/>
          </a:p>
        </p:txBody>
      </p:sp>
    </p:spTree>
    <p:extLst>
      <p:ext uri="{BB962C8B-B14F-4D97-AF65-F5344CB8AC3E}">
        <p14:creationId xmlns:p14="http://schemas.microsoft.com/office/powerpoint/2010/main" val="183079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192" y="2678"/>
            <a:ext cx="9036496" cy="857250"/>
          </a:xfrm>
        </p:spPr>
        <p:txBody>
          <a:bodyPr>
            <a:noAutofit/>
          </a:bodyPr>
          <a:lstStyle/>
          <a:p>
            <a:r>
              <a:rPr lang="hu-HU" sz="3200" dirty="0" err="1" smtClean="0"/>
              <a:t>How</a:t>
            </a:r>
            <a:r>
              <a:rPr lang="hu-HU" sz="3200" dirty="0" smtClean="0"/>
              <a:t> </a:t>
            </a:r>
            <a:r>
              <a:rPr lang="hu-HU" sz="3200" dirty="0" err="1" smtClean="0"/>
              <a:t>to</a:t>
            </a:r>
            <a:r>
              <a:rPr lang="hu-HU" sz="3200" dirty="0" smtClean="0"/>
              <a:t> </a:t>
            </a:r>
            <a:r>
              <a:rPr lang="hu-HU" sz="3200" dirty="0" err="1" smtClean="0"/>
              <a:t>best</a:t>
            </a:r>
            <a:r>
              <a:rPr lang="hu-HU" sz="3200" dirty="0" smtClean="0"/>
              <a:t> </a:t>
            </a:r>
            <a:r>
              <a:rPr lang="hu-HU" sz="3200" dirty="0" err="1" smtClean="0"/>
              <a:t>describe</a:t>
            </a:r>
            <a:r>
              <a:rPr lang="hu-HU" sz="3200" dirty="0" smtClean="0"/>
              <a:t> </a:t>
            </a:r>
            <a:r>
              <a:rPr lang="hu-HU" sz="3200" dirty="0" err="1" smtClean="0"/>
              <a:t>linguistic</a:t>
            </a:r>
            <a:r>
              <a:rPr lang="hu-HU" sz="3200" dirty="0" smtClean="0"/>
              <a:t> </a:t>
            </a:r>
            <a:r>
              <a:rPr lang="hu-HU" sz="3200" dirty="0" err="1" smtClean="0"/>
              <a:t>practices</a:t>
            </a:r>
            <a:r>
              <a:rPr lang="hu-HU" sz="3200" dirty="0" smtClean="0"/>
              <a:t/>
            </a:r>
            <a:br>
              <a:rPr lang="hu-HU" sz="3200" dirty="0" smtClean="0"/>
            </a:br>
            <a:r>
              <a:rPr lang="hu-HU" sz="3200" dirty="0" err="1" smtClean="0"/>
              <a:t>in</a:t>
            </a:r>
            <a:r>
              <a:rPr lang="hu-HU" sz="3200" dirty="0" smtClean="0"/>
              <a:t> Tiszavasvári:</a:t>
            </a:r>
            <a:r>
              <a:rPr lang="hu-HU" sz="3200" dirty="0" err="1" smtClean="0"/>
              <a:t>code-switching</a:t>
            </a:r>
            <a:r>
              <a:rPr lang="hu-HU" sz="3200" dirty="0" smtClean="0"/>
              <a:t> vs. TL</a:t>
            </a:r>
            <a:endParaRPr lang="hu-HU" sz="3200" dirty="0"/>
          </a:p>
        </p:txBody>
      </p:sp>
      <p:sp>
        <p:nvSpPr>
          <p:cNvPr id="3" name="Tartalom helye 2"/>
          <p:cNvSpPr>
            <a:spLocks noGrp="1"/>
          </p:cNvSpPr>
          <p:nvPr>
            <p:ph idx="1"/>
          </p:nvPr>
        </p:nvSpPr>
        <p:spPr>
          <a:xfrm>
            <a:off x="0" y="987575"/>
            <a:ext cx="9144000" cy="4155925"/>
          </a:xfrm>
        </p:spPr>
        <p:txBody>
          <a:bodyPr>
            <a:normAutofit fontScale="47500" lnSpcReduction="20000"/>
          </a:bodyPr>
          <a:lstStyle/>
          <a:p>
            <a:r>
              <a:rPr lang="en-GB" dirty="0" err="1" smtClean="0"/>
              <a:t>Th</a:t>
            </a:r>
            <a:r>
              <a:rPr lang="hu-HU" dirty="0" smtClean="0"/>
              <a:t>e</a:t>
            </a:r>
            <a:r>
              <a:rPr lang="en-GB" dirty="0" smtClean="0"/>
              <a:t> critique</a:t>
            </a:r>
            <a:r>
              <a:rPr lang="hu-HU" dirty="0" smtClean="0"/>
              <a:t> </a:t>
            </a:r>
            <a:r>
              <a:rPr lang="hu-HU" dirty="0" err="1" smtClean="0"/>
              <a:t>from</a:t>
            </a:r>
            <a:r>
              <a:rPr lang="hu-HU" dirty="0" smtClean="0"/>
              <a:t> a </a:t>
            </a:r>
            <a:r>
              <a:rPr lang="hu-HU" dirty="0" err="1" smtClean="0"/>
              <a:t>code-switching</a:t>
            </a:r>
            <a:r>
              <a:rPr lang="hu-HU" dirty="0" smtClean="0"/>
              <a:t> </a:t>
            </a:r>
            <a:r>
              <a:rPr lang="hu-HU" dirty="0" err="1" smtClean="0"/>
              <a:t>point</a:t>
            </a:r>
            <a:r>
              <a:rPr lang="hu-HU" dirty="0" smtClean="0"/>
              <a:t> of </a:t>
            </a:r>
            <a:r>
              <a:rPr lang="hu-HU" dirty="0" err="1" smtClean="0"/>
              <a:t>view</a:t>
            </a:r>
            <a:r>
              <a:rPr lang="en-GB" dirty="0" smtClean="0"/>
              <a:t> involves </a:t>
            </a:r>
            <a:r>
              <a:rPr lang="en-GB" dirty="0"/>
              <a:t>the non-recognition or unacceptance of </a:t>
            </a:r>
            <a:r>
              <a:rPr lang="hu-HU" dirty="0" smtClean="0"/>
              <a:t>TL’s </a:t>
            </a:r>
            <a:r>
              <a:rPr lang="en-GB" dirty="0" smtClean="0"/>
              <a:t>rhizomatic features</a:t>
            </a:r>
            <a:r>
              <a:rPr lang="hu-HU" dirty="0" smtClean="0"/>
              <a:t>: </a:t>
            </a:r>
            <a:r>
              <a:rPr lang="en-GB" dirty="0" smtClean="0"/>
              <a:t>MacSwan</a:t>
            </a:r>
            <a:r>
              <a:rPr lang="hu-HU" dirty="0" smtClean="0"/>
              <a:t>’s</a:t>
            </a:r>
            <a:r>
              <a:rPr lang="en-GB" dirty="0" smtClean="0"/>
              <a:t> </a:t>
            </a:r>
            <a:r>
              <a:rPr lang="en-GB" dirty="0"/>
              <a:t>and </a:t>
            </a:r>
            <a:r>
              <a:rPr lang="en-GB" dirty="0" smtClean="0"/>
              <a:t>Auer</a:t>
            </a:r>
            <a:r>
              <a:rPr lang="hu-HU" dirty="0" smtClean="0"/>
              <a:t>’s</a:t>
            </a:r>
            <a:r>
              <a:rPr lang="en-GB" dirty="0" smtClean="0"/>
              <a:t> argumentation </a:t>
            </a:r>
            <a:r>
              <a:rPr lang="en-GB" dirty="0"/>
              <a:t>is based on the assumption that the repertoire is dichotomous structured and consists of distinguishable </a:t>
            </a:r>
            <a:r>
              <a:rPr lang="en-GB" dirty="0" smtClean="0"/>
              <a:t>entities.</a:t>
            </a:r>
            <a:endParaRPr lang="hu-HU" dirty="0" smtClean="0"/>
          </a:p>
          <a:p>
            <a:pPr lvl="1"/>
            <a:r>
              <a:rPr lang="hu-HU" dirty="0" err="1" smtClean="0"/>
              <a:t>This</a:t>
            </a:r>
            <a:r>
              <a:rPr lang="hu-HU" dirty="0" smtClean="0"/>
              <a:t> </a:t>
            </a:r>
            <a:r>
              <a:rPr lang="hu-HU" dirty="0" err="1" smtClean="0"/>
              <a:t>would</a:t>
            </a:r>
            <a:r>
              <a:rPr lang="hu-HU" dirty="0" smtClean="0"/>
              <a:t> be </a:t>
            </a:r>
            <a:r>
              <a:rPr lang="hu-HU" dirty="0" err="1" smtClean="0"/>
              <a:t>by</a:t>
            </a:r>
            <a:r>
              <a:rPr lang="hu-HU" dirty="0" smtClean="0"/>
              <a:t> Auer </a:t>
            </a:r>
            <a:r>
              <a:rPr lang="en-GB" dirty="0" smtClean="0"/>
              <a:t>a case for code-switching between</a:t>
            </a:r>
            <a:r>
              <a:rPr lang="hu-HU" dirty="0" smtClean="0"/>
              <a:t> a </a:t>
            </a:r>
            <a:r>
              <a:rPr lang="hu-HU" dirty="0" err="1" smtClean="0"/>
              <a:t>named</a:t>
            </a:r>
            <a:r>
              <a:rPr lang="hu-HU" dirty="0" smtClean="0"/>
              <a:t> </a:t>
            </a:r>
            <a:r>
              <a:rPr lang="hu-HU" dirty="0" err="1" smtClean="0"/>
              <a:t>code</a:t>
            </a:r>
            <a:r>
              <a:rPr lang="hu-HU" dirty="0" smtClean="0"/>
              <a:t> (</a:t>
            </a:r>
            <a:r>
              <a:rPr lang="hu-HU" dirty="0" err="1" smtClean="0"/>
              <a:t>vernacular</a:t>
            </a:r>
            <a:r>
              <a:rPr lang="hu-HU" dirty="0" smtClean="0"/>
              <a:t> </a:t>
            </a:r>
            <a:r>
              <a:rPr lang="hu-HU" dirty="0" err="1" smtClean="0"/>
              <a:t>Hungarian</a:t>
            </a:r>
            <a:r>
              <a:rPr lang="hu-HU" dirty="0" smtClean="0"/>
              <a:t>) and a </a:t>
            </a:r>
            <a:r>
              <a:rPr lang="hu-HU" dirty="0" err="1" smtClean="0"/>
              <a:t>vernacular</a:t>
            </a:r>
            <a:r>
              <a:rPr lang="hu-HU" dirty="0" smtClean="0"/>
              <a:t>  </a:t>
            </a:r>
            <a:r>
              <a:rPr lang="hu-HU" dirty="0" err="1" smtClean="0"/>
              <a:t>Hungarian</a:t>
            </a:r>
            <a:r>
              <a:rPr lang="hu-HU" dirty="0" smtClean="0"/>
              <a:t>/local Romani mixed </a:t>
            </a:r>
            <a:r>
              <a:rPr lang="hu-HU" dirty="0" err="1" smtClean="0"/>
              <a:t>register</a:t>
            </a:r>
            <a:endParaRPr lang="hu-HU" dirty="0" smtClean="0"/>
          </a:p>
          <a:p>
            <a:endParaRPr lang="hu-HU" dirty="0" smtClean="0"/>
          </a:p>
          <a:p>
            <a:r>
              <a:rPr lang="hu-HU" dirty="0" err="1" smtClean="0"/>
              <a:t>Deleuze</a:t>
            </a:r>
            <a:r>
              <a:rPr lang="hu-HU" dirty="0" smtClean="0"/>
              <a:t> and </a:t>
            </a:r>
            <a:r>
              <a:rPr lang="hu-HU" dirty="0" err="1" smtClean="0"/>
              <a:t>Guattari</a:t>
            </a:r>
            <a:r>
              <a:rPr lang="hu-HU" dirty="0" smtClean="0"/>
              <a:t>: t</a:t>
            </a:r>
            <a:r>
              <a:rPr lang="en-GB" dirty="0" smtClean="0"/>
              <a:t>he </a:t>
            </a:r>
            <a:r>
              <a:rPr lang="en-GB" dirty="0"/>
              <a:t>assumption of the dichotomous structured repertoire is based on </a:t>
            </a:r>
            <a:r>
              <a:rPr lang="en-GB" dirty="0" smtClean="0"/>
              <a:t>the </a:t>
            </a:r>
            <a:r>
              <a:rPr lang="en-GB" dirty="0"/>
              <a:t>image of the root-tree, endlessly developing “the law of the One which becomes two, than of the two that becomes four” </a:t>
            </a:r>
            <a:r>
              <a:rPr lang="en-GB" dirty="0" smtClean="0"/>
              <a:t>(1987</a:t>
            </a:r>
            <a:r>
              <a:rPr lang="en-GB" dirty="0"/>
              <a:t>: 5</a:t>
            </a:r>
            <a:r>
              <a:rPr lang="en-GB" dirty="0" smtClean="0"/>
              <a:t>).</a:t>
            </a:r>
            <a:r>
              <a:rPr lang="hu-HU" dirty="0"/>
              <a:t> </a:t>
            </a:r>
            <a:endParaRPr lang="hu-HU" dirty="0" smtClean="0"/>
          </a:p>
          <a:p>
            <a:endParaRPr lang="hu-HU" dirty="0" smtClean="0"/>
          </a:p>
          <a:p>
            <a:r>
              <a:rPr lang="en-GB" dirty="0" smtClean="0"/>
              <a:t>What </a:t>
            </a:r>
            <a:r>
              <a:rPr lang="en-GB" dirty="0"/>
              <a:t>they promote instead of the root tree image is exactly that kind of </a:t>
            </a:r>
            <a:r>
              <a:rPr lang="en-GB" dirty="0" err="1"/>
              <a:t>unexactitude</a:t>
            </a:r>
            <a:r>
              <a:rPr lang="en-GB" dirty="0"/>
              <a:t>, which is hold by MacSwan and Auer against </a:t>
            </a:r>
            <a:r>
              <a:rPr lang="hu-HU" dirty="0" smtClean="0"/>
              <a:t>TL </a:t>
            </a:r>
            <a:r>
              <a:rPr lang="en-GB" dirty="0" smtClean="0"/>
              <a:t>regarding </a:t>
            </a:r>
            <a:r>
              <a:rPr lang="en-GB" dirty="0"/>
              <a:t>incongruity and losing sight</a:t>
            </a:r>
            <a:r>
              <a:rPr lang="en-GB" dirty="0" smtClean="0"/>
              <a:t>:</a:t>
            </a:r>
            <a:endParaRPr lang="hu-HU" dirty="0"/>
          </a:p>
          <a:p>
            <a:pPr marL="0" indent="0" algn="ctr">
              <a:buNone/>
            </a:pPr>
            <a:endParaRPr lang="hu-HU" sz="2500" dirty="0" smtClean="0"/>
          </a:p>
          <a:p>
            <a:pPr marL="0" indent="0" algn="ctr">
              <a:buNone/>
            </a:pPr>
            <a:r>
              <a:rPr lang="en-GB" sz="2500" dirty="0" smtClean="0"/>
              <a:t>“</a:t>
            </a:r>
            <a:r>
              <a:rPr lang="en-GB" sz="2900" dirty="0" err="1"/>
              <a:t>anexactitude</a:t>
            </a:r>
            <a:r>
              <a:rPr lang="en-GB" sz="2900" dirty="0"/>
              <a:t> is in no way an approximation; on the contrary, it is the exact passage of that which is under way. We invoke one dualism only in order to challenge another. We employ a dualism of models only in order to arrive at a process that challenges all models. Each time, mental correctives are necessary to undo the dualisms we had no wish to construct but through which we pass. Arrive at the magic formula we all seek – PLURALISM=MONISM” (</a:t>
            </a:r>
            <a:r>
              <a:rPr lang="en-GB" sz="2900" dirty="0" err="1"/>
              <a:t>Deleuze</a:t>
            </a:r>
            <a:r>
              <a:rPr lang="en-GB" sz="2900" dirty="0"/>
              <a:t> and </a:t>
            </a:r>
            <a:r>
              <a:rPr lang="en-GB" sz="2900" dirty="0" err="1"/>
              <a:t>Guattari</a:t>
            </a:r>
            <a:r>
              <a:rPr lang="en-GB" sz="2900" dirty="0"/>
              <a:t> 1987: 20, capitalizing in the original).</a:t>
            </a:r>
            <a:endParaRPr lang="hu-HU" sz="2900" dirty="0"/>
          </a:p>
          <a:p>
            <a:endParaRPr lang="hu-HU" dirty="0"/>
          </a:p>
        </p:txBody>
      </p:sp>
    </p:spTree>
    <p:extLst>
      <p:ext uri="{BB962C8B-B14F-4D97-AF65-F5344CB8AC3E}">
        <p14:creationId xmlns:p14="http://schemas.microsoft.com/office/powerpoint/2010/main" val="4217697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4577</Words>
  <Application>Microsoft Office PowerPoint</Application>
  <PresentationFormat>Diavetítés a képernyőre (16:9 oldalarány)</PresentationFormat>
  <Paragraphs>268</Paragraphs>
  <Slides>22</Slides>
  <Notes>11</Notes>
  <HiddenSlides>0</HiddenSlides>
  <MMClips>1</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Office-téma</vt:lpstr>
      <vt:lpstr>Translanguaging instead of standardization in Romani education   (Translanguaging as a rhizomatic multiplicity)</vt:lpstr>
      <vt:lpstr>Outline</vt:lpstr>
      <vt:lpstr>The term Rhizome, borrowed from biology, originally labels root systems of grasses and other plants: these systems do not have an isolated and unequivocal pivot </vt:lpstr>
      <vt:lpstr>Rhizome is a metaphor for the overall operation of human cognition and thinking, including language issues (Deleuze and Guattari 1987). </vt:lpstr>
      <vt:lpstr>TL as a rhizomatic term</vt:lpstr>
      <vt:lpstr>TL in Tiszavasvári</vt:lpstr>
      <vt:lpstr>A translanguaging-project with rhizomatic features</vt:lpstr>
      <vt:lpstr>Recent critique on TL: entryways to the rhizome</vt:lpstr>
      <vt:lpstr>How to best describe linguistic practices in Tiszavasvári:code-switching vs. TL</vt:lpstr>
      <vt:lpstr>The image of the root-tree: a case for code switching between Hungarian language vs. Romani-Hungarian mixed code    Romani Resources vs. Hungarian resources as part of the mixed code      cases of alternational mixing vs insertational mixing</vt:lpstr>
      <vt:lpstr>Some questions are unanswerable with the image of the root-tree</vt:lpstr>
      <vt:lpstr>In a reflected learning situation disappear utterances which could be linked to the Hungarian monolingual code and remain only cases of insertational mixing.  </vt:lpstr>
      <vt:lpstr>TL in pedagogy</vt:lpstr>
      <vt:lpstr>Jaspers’ considerations point out, that TL is a multiplicity connected in many ways to other multiplicities around education and language policy.</vt:lpstr>
      <vt:lpstr>Success in Tiszavasvári</vt:lpstr>
      <vt:lpstr>TL and minority language maintenance</vt:lpstr>
      <vt:lpstr>TL and the maintainance of „languaging”</vt:lpstr>
      <vt:lpstr>Can TL help literacy skills?</vt:lpstr>
      <vt:lpstr>Language specific and general linguistic performances </vt:lpstr>
      <vt:lpstr>PowerPoint bemutató</vt:lpstr>
      <vt:lpstr>References I.</vt:lpstr>
      <vt:lpstr>References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Translanguaging as a rhizomatic multiplicity</dc:title>
  <dc:creator>oktato</dc:creator>
  <cp:lastModifiedBy>oktato</cp:lastModifiedBy>
  <cp:revision>34</cp:revision>
  <dcterms:created xsi:type="dcterms:W3CDTF">2019-09-14T16:40:50Z</dcterms:created>
  <dcterms:modified xsi:type="dcterms:W3CDTF">2019-09-17T06:19:34Z</dcterms:modified>
</cp:coreProperties>
</file>